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88825" cy="6858000"/>
  <p:notesSz cx="6858000" cy="9144000"/>
  <p:embeddedFontLst>
    <p:embeddedFont>
      <p:font typeface="Algerian" panose="04020705040A02060702" pitchFamily="82" charset="0"/>
      <p:regular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entury Gothic" panose="020B0502020202020204" pitchFamily="34" charset="0"/>
      <p:regular r:id="rId35"/>
      <p:bold r:id="rId36"/>
      <p:italic r:id="rId37"/>
      <p:boldItalic r:id="rId38"/>
    </p:embeddedFont>
    <p:embeddedFont>
      <p:font typeface="Constantia" panose="02030602050306030303" pitchFamily="18" charset="0"/>
      <p:regular r:id="rId39"/>
      <p:bold r:id="rId40"/>
      <p:italic r:id="rId41"/>
      <p:boldItalic r:id="rId42"/>
    </p:embeddedFont>
    <p:embeddedFont>
      <p:font typeface="Nunito" pitchFamily="2" charset="0"/>
      <p:regular r:id="rId43"/>
      <p:bold r:id="rId44"/>
      <p:italic r:id="rId45"/>
      <p:boldItalic r:id="rId46"/>
    </p:embeddedFont>
    <p:embeddedFont>
      <p:font typeface="Roboto Slab" panose="020B0604020202020204" charset="0"/>
      <p:regular r:id="rId47"/>
      <p:bold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X2YOQi3vgOf/I1c7mHGACeHaD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11BBDB-36B5-4043-977D-6E33529F5092}">
  <a:tblStyle styleId="{8511BBDB-36B5-4043-977D-6E33529F5092}"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7E7"/>
          </a:solidFill>
        </a:fill>
      </a:tcStyle>
    </a:wholeTbl>
    <a:band1H>
      <a:tcTxStyle/>
      <a:tcStyle>
        <a:tcBdr/>
        <a:fill>
          <a:solidFill>
            <a:srgbClr val="E2EFCC"/>
          </a:solidFill>
        </a:fill>
      </a:tcStyle>
    </a:band1H>
    <a:band2H>
      <a:tcTxStyle/>
      <a:tcStyle>
        <a:tcBdr/>
      </a:tcStyle>
    </a:band2H>
    <a:band1V>
      <a:tcTxStyle/>
      <a:tcStyle>
        <a:tcBdr/>
        <a:fill>
          <a:solidFill>
            <a:srgbClr val="E2EFCC"/>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5pPr>
            <a:lvl6pPr marL="2743200" marR="0" lvl="5"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6pPr>
            <a:lvl7pPr marL="3200400" marR="0" lvl="6"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7pPr>
            <a:lvl8pPr marL="3657600" marR="0" lvl="7"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8pPr>
            <a:lvl9pPr marL="4114800" marR="0" lvl="8"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a:t>
            </a:fld>
            <a:endParaRPr sz="1200" b="0" i="0" u="none" strike="noStrike" cap="none">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5321582d51_0_6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5321582d51_0_6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5321582d51_0_6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352f21388_0_5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5352f21388_0_58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5352f21388_0_5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15352f21388_0_57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352f21388_0_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352f21388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5352f21388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A31AE3-BCE5-4381-9F48-2D8D5D6524C4}" type="datetimeFigureOut">
              <a:rPr lang="en-IN" smtClean="0"/>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976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31AE3-BCE5-4381-9F48-2D8D5D6524C4}" type="datetimeFigureOut">
              <a:rPr lang="en-IN" smtClean="0"/>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27070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4779"/>
            <a:ext cx="262821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31AE3-BCE5-4381-9F48-2D8D5D6524C4}" type="datetimeFigureOut">
              <a:rPr lang="en-IN" smtClean="0"/>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75035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1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A31AE3-BCE5-4381-9F48-2D8D5D6524C4}" type="datetimeFigureOut">
              <a:rPr lang="en-IN" smtClean="0"/>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3629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3" y="1845734"/>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A31AE3-BCE5-4381-9F48-2D8D5D6524C4}" type="datetimeFigureOut">
              <a:rPr lang="en-IN" smtClean="0"/>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313250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A31AE3-BCE5-4381-9F48-2D8D5D6524C4}" type="datetimeFigureOut">
              <a:rPr lang="en-IN" smtClean="0"/>
              <a:t>13-09-2022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969786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A31AE3-BCE5-4381-9F48-2D8D5D6524C4}" type="datetimeFigureOut">
              <a:rPr lang="en-IN" smtClean="0"/>
              <a:t>13-09-2022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7667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A31AE3-BCE5-4381-9F48-2D8D5D6524C4}" type="datetimeFigureOut">
              <a:rPr lang="en-IN" smtClean="0"/>
              <a:t>13-09-2022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5439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44A31AE3-BCE5-4381-9F48-2D8D5D6524C4}" type="datetimeFigureOut">
              <a:rPr lang="en-IN" smtClean="0"/>
              <a:t>13-09-2022</a:t>
            </a:fld>
            <a:endParaRPr lang="en-IN"/>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87257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35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A31AE3-BCE5-4381-9F48-2D8D5D6524C4}" type="datetimeFigureOut">
              <a:rPr lang="en-IN" smtClean="0"/>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561026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44A31AE3-BCE5-4381-9F48-2D8D5D6524C4}" type="datetimeFigureOut">
              <a:rPr lang="en-IN" smtClean="0"/>
              <a:t>13-09-2022</a:t>
            </a:fld>
            <a:endParaRPr lang="en-IN"/>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1257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7"/>
        <p:cNvGrpSpPr/>
        <p:nvPr/>
      </p:nvGrpSpPr>
      <p:grpSpPr>
        <a:xfrm>
          <a:off x="0" y="0"/>
          <a:ext cx="0" cy="0"/>
          <a:chOff x="0" y="0"/>
          <a:chExt cx="0" cy="0"/>
        </a:xfrm>
      </p:grpSpPr>
      <p:sp>
        <p:nvSpPr>
          <p:cNvPr id="288" name="Google Shape;288;g15321582d51_0_622"/>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a:t>
            </a:r>
            <a:r>
              <a:rPr lang="en-US" dirty="0">
                <a:latin typeface="Algerian" panose="04020705040A02060702" pitchFamily="82" charset="0"/>
              </a:rPr>
              <a:t>MICRO CREDIT DEFAULTER</a:t>
            </a:r>
            <a:endParaRPr dirty="0">
              <a:latin typeface="Algerian" panose="04020705040A02060702" pitchFamily="82" charset="0"/>
            </a:endParaRPr>
          </a:p>
        </p:txBody>
      </p:sp>
      <p:sp>
        <p:nvSpPr>
          <p:cNvPr id="289" name="Google Shape;289;g15321582d51_0_622"/>
          <p:cNvSpPr txBox="1">
            <a:spLocks noGrp="1"/>
          </p:cNvSpPr>
          <p:nvPr>
            <p:ph idx="1"/>
          </p:nvPr>
        </p:nvSpPr>
        <p:spPr>
          <a:xfrm>
            <a:off x="1103025" y="4962596"/>
            <a:ext cx="8944200" cy="12858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n-US" sz="1800" u="sng" dirty="0">
                <a:solidFill>
                  <a:schemeClr val="tx1">
                    <a:lumMod val="85000"/>
                    <a:lumOff val="15000"/>
                  </a:schemeClr>
                </a:solidFill>
                <a:latin typeface="Roboto Slab"/>
                <a:ea typeface="Roboto Slab"/>
                <a:cs typeface="Roboto Slab"/>
                <a:sym typeface="Roboto Slab"/>
              </a:rPr>
              <a:t>Presented By:</a:t>
            </a:r>
            <a:endParaRPr sz="1800" u="sng" dirty="0">
              <a:solidFill>
                <a:schemeClr val="tx1">
                  <a:lumMod val="85000"/>
                  <a:lumOff val="15000"/>
                </a:schemeClr>
              </a:solidFill>
              <a:latin typeface="Roboto Slab"/>
              <a:ea typeface="Roboto Slab"/>
              <a:cs typeface="Roboto Slab"/>
              <a:sym typeface="Roboto Slab"/>
            </a:endParaRPr>
          </a:p>
          <a:p>
            <a:pPr marL="0" lvl="0" indent="0" algn="ctr" rtl="0">
              <a:lnSpc>
                <a:spcPct val="100000"/>
              </a:lnSpc>
              <a:spcBef>
                <a:spcPts val="0"/>
              </a:spcBef>
              <a:spcAft>
                <a:spcPts val="0"/>
              </a:spcAft>
              <a:buNone/>
            </a:pPr>
            <a:r>
              <a:rPr lang="en-US" sz="1800" b="1" dirty="0">
                <a:solidFill>
                  <a:schemeClr val="tx1">
                    <a:lumMod val="85000"/>
                    <a:lumOff val="15000"/>
                  </a:schemeClr>
                </a:solidFill>
                <a:latin typeface="Roboto Slab"/>
                <a:ea typeface="Roboto Slab"/>
                <a:cs typeface="Roboto Slab"/>
                <a:sym typeface="Roboto Slab"/>
              </a:rPr>
              <a:t>Shubham J. Chougule</a:t>
            </a:r>
            <a:endParaRPr sz="1800" b="1" dirty="0">
              <a:solidFill>
                <a:schemeClr val="tx1">
                  <a:lumMod val="85000"/>
                  <a:lumOff val="15000"/>
                </a:schemeClr>
              </a:solidFill>
              <a:latin typeface="Roboto Slab"/>
              <a:ea typeface="Roboto Slab"/>
              <a:cs typeface="Roboto Slab"/>
              <a:sym typeface="Roboto Slab"/>
            </a:endParaRPr>
          </a:p>
          <a:p>
            <a:pPr marL="0" lvl="0" indent="0" algn="ctr" rtl="0">
              <a:lnSpc>
                <a:spcPct val="100000"/>
              </a:lnSpc>
              <a:spcBef>
                <a:spcPts val="0"/>
              </a:spcBef>
              <a:spcAft>
                <a:spcPts val="0"/>
              </a:spcAft>
              <a:buNone/>
            </a:pPr>
            <a:r>
              <a:rPr lang="en-US" sz="1800" dirty="0">
                <a:solidFill>
                  <a:schemeClr val="tx1">
                    <a:lumMod val="85000"/>
                    <a:lumOff val="15000"/>
                  </a:schemeClr>
                </a:solidFill>
                <a:latin typeface="Roboto Slab"/>
                <a:ea typeface="Roboto Slab"/>
                <a:cs typeface="Roboto Slab"/>
                <a:sym typeface="Roboto Slab"/>
              </a:rPr>
              <a:t>08/09/ 2022</a:t>
            </a:r>
            <a:endParaRPr sz="1800" dirty="0">
              <a:solidFill>
                <a:schemeClr val="tx1">
                  <a:lumMod val="85000"/>
                  <a:lumOff val="15000"/>
                </a:schemeClr>
              </a:solidFill>
              <a:latin typeface="Roboto Slab"/>
              <a:ea typeface="Roboto Slab"/>
              <a:cs typeface="Roboto Slab"/>
              <a:sym typeface="Roboto Slab"/>
            </a:endParaRPr>
          </a:p>
          <a:p>
            <a:pPr marL="0" lvl="0" indent="0" algn="l" rtl="0">
              <a:spcBef>
                <a:spcPts val="1000"/>
              </a:spcBef>
              <a:spcAft>
                <a:spcPts val="0"/>
              </a:spcAft>
              <a:buNone/>
            </a:pPr>
            <a:endParaRPr dirty="0"/>
          </a:p>
        </p:txBody>
      </p:sp>
      <p:sp>
        <p:nvSpPr>
          <p:cNvPr id="290" name="Google Shape;290;g15321582d51_0_622"/>
          <p:cNvSpPr txBox="1"/>
          <p:nvPr/>
        </p:nvSpPr>
        <p:spPr>
          <a:xfrm>
            <a:off x="2977550" y="4457625"/>
            <a:ext cx="924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
        <p:cNvGrpSpPr/>
        <p:nvPr/>
      </p:nvGrpSpPr>
      <p:grpSpPr>
        <a:xfrm>
          <a:off x="0" y="0"/>
          <a:ext cx="0" cy="0"/>
          <a:chOff x="0" y="0"/>
          <a:chExt cx="0" cy="0"/>
        </a:xfrm>
      </p:grpSpPr>
      <p:sp>
        <p:nvSpPr>
          <p:cNvPr id="345" name="Google Shape;345;p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Description of the dataset</a:t>
            </a:r>
            <a:endParaRPr/>
          </a:p>
        </p:txBody>
      </p:sp>
      <p:graphicFrame>
        <p:nvGraphicFramePr>
          <p:cNvPr id="346" name="Google Shape;346;p9"/>
          <p:cNvGraphicFramePr/>
          <p:nvPr/>
        </p:nvGraphicFramePr>
        <p:xfrm>
          <a:off x="1370012" y="1600200"/>
          <a:ext cx="8906800" cy="4263490"/>
        </p:xfrm>
        <a:graphic>
          <a:graphicData uri="http://schemas.openxmlformats.org/drawingml/2006/table">
            <a:tbl>
              <a:tblPr firstRow="1" bandRow="1">
                <a:noFill/>
                <a:tableStyleId>{8511BBDB-36B5-4043-977D-6E33529F5092}</a:tableStyleId>
              </a:tblPr>
              <a:tblGrid>
                <a:gridCol w="106772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60102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799" b="0">
                          <a:solidFill>
                            <a:schemeClr val="dk1"/>
                          </a:solidFill>
                          <a:latin typeface="Constantia"/>
                          <a:ea typeface="Constantia"/>
                          <a:cs typeface="Constantia"/>
                          <a:sym typeface="Constantia"/>
                        </a:rPr>
                        <a:t>Index</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Variable</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Definition</a:t>
                      </a:r>
                      <a:endParaRPr/>
                    </a:p>
                  </a:txBody>
                  <a:tcPr marL="6350" marR="6350" marT="6350" marB="0" anchor="b"/>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21</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cnt_da_rech30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times data account got recharged in last 30 days</a:t>
                      </a:r>
                      <a:endParaRPr/>
                    </a:p>
                  </a:txBody>
                  <a:tcPr marL="6350" marR="6350" marT="6350" marB="0" anchor="b"/>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22</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fr_da_rech30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Frequency of data account recharged in last 30 days</a:t>
                      </a:r>
                      <a:endParaRPr/>
                    </a:p>
                  </a:txBody>
                  <a:tcPr marL="6350" marR="6350" marT="6350" marB="0" anchor="b"/>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23</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cnt_da_rech90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times data account got recharged in last 90 days</a:t>
                      </a:r>
                      <a:endParaRPr/>
                    </a:p>
                  </a:txBody>
                  <a:tcPr marL="6350" marR="6350" marT="6350" marB="0" anchor="b"/>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24</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fr_da_rech90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Frequency of data account recharged in last 90 days</a:t>
                      </a:r>
                      <a:endParaRPr/>
                    </a:p>
                  </a:txBody>
                  <a:tcPr marL="6350" marR="6350" marT="6350" marB="0" anchor="b"/>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25</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cnt_loans30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loans taken by user in last 30 days</a:t>
                      </a:r>
                      <a:endParaRPr/>
                    </a:p>
                  </a:txBody>
                  <a:tcPr marL="6350" marR="6350" marT="6350" marB="0" anchor="b"/>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26</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amnt_loans30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Total amount of loans taken by user in last 30 days</a:t>
                      </a:r>
                      <a:endParaRPr/>
                    </a:p>
                  </a:txBody>
                  <a:tcPr marL="6350" marR="6350" marT="6350" marB="0" anchor="b"/>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27</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maxamnt_loans30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maximum amount of loan taken by the user in last 30 days</a:t>
                      </a:r>
                      <a:endParaRPr/>
                    </a:p>
                  </a:txBody>
                  <a:tcPr marL="6350" marR="6350" marT="6350" marB="0" anchor="b"/>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28</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medianamnt_loans30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amounts of loan taken by the user in last 30 days</a:t>
                      </a:r>
                      <a:endParaRPr/>
                    </a:p>
                  </a:txBody>
                  <a:tcPr marL="6350" marR="6350" marT="6350" marB="0" anchor="b"/>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29</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cnt_loans90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loans taken by user in last 90 days</a:t>
                      </a:r>
                      <a:endParaRPr/>
                    </a:p>
                  </a:txBody>
                  <a:tcPr marL="6350" marR="6350" marT="6350" marB="0" anchor="b"/>
                </a:tc>
                <a:extLst>
                  <a:ext uri="{0D108BD9-81ED-4DB2-BD59-A6C34878D82A}">
                    <a16:rowId xmlns:a16="http://schemas.microsoft.com/office/drawing/2014/main" val="10009"/>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30</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amnt_loans90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Total amount of loans taken by user in last 90 days</a:t>
                      </a:r>
                      <a:endParaRPr/>
                    </a:p>
                  </a:txBody>
                  <a:tcPr marL="6350" marR="6350" marT="6350" marB="0" anchor="b"/>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Description of the dataset</a:t>
            </a:r>
            <a:endParaRPr/>
          </a:p>
        </p:txBody>
      </p:sp>
      <p:sp>
        <p:nvSpPr>
          <p:cNvPr id="353" name="Google Shape;353;p10"/>
          <p:cNvSpPr txBox="1">
            <a:spLocks noGrp="1"/>
          </p:cNvSpPr>
          <p:nvPr>
            <p:ph idx="1"/>
          </p:nvPr>
        </p:nvSpPr>
        <p:spPr>
          <a:xfrm rot="10800000" flipH="1">
            <a:off x="1103025" y="6248500"/>
            <a:ext cx="46200" cy="107100"/>
          </a:xfrm>
          <a:prstGeom prst="rect">
            <a:avLst/>
          </a:prstGeom>
          <a:noFill/>
          <a:ln>
            <a:noFill/>
          </a:ln>
        </p:spPr>
        <p:txBody>
          <a:bodyPr spcFirstLastPara="1" wrap="square" lIns="91425" tIns="45700" rIns="91425" bIns="45700" anchor="t" anchorCtr="0">
            <a:normAutofit/>
          </a:bodyPr>
          <a:lstStyle/>
          <a:p>
            <a:pPr marL="342797" lvl="0" indent="-241247" algn="l" rtl="0">
              <a:spcBef>
                <a:spcPts val="0"/>
              </a:spcBef>
              <a:spcAft>
                <a:spcPts val="0"/>
              </a:spcAft>
              <a:buSzPts val="760"/>
              <a:buNone/>
            </a:pPr>
            <a:r>
              <a:rPr lang="en-US" sz="100"/>
              <a:t>i</a:t>
            </a:r>
            <a:endParaRPr sz="100"/>
          </a:p>
        </p:txBody>
      </p:sp>
      <p:graphicFrame>
        <p:nvGraphicFramePr>
          <p:cNvPr id="352" name="Google Shape;352;p10"/>
          <p:cNvGraphicFramePr/>
          <p:nvPr/>
        </p:nvGraphicFramePr>
        <p:xfrm>
          <a:off x="836612" y="1524000"/>
          <a:ext cx="8906800" cy="2964230"/>
        </p:xfrm>
        <a:graphic>
          <a:graphicData uri="http://schemas.openxmlformats.org/drawingml/2006/table">
            <a:tbl>
              <a:tblPr firstRow="1" bandRow="1">
                <a:noFill/>
                <a:tableStyleId>{8511BBDB-36B5-4043-977D-6E33529F5092}</a:tableStyleId>
              </a:tblPr>
              <a:tblGrid>
                <a:gridCol w="106772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60102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799" b="0">
                          <a:solidFill>
                            <a:schemeClr val="dk1"/>
                          </a:solidFill>
                          <a:latin typeface="Constantia"/>
                          <a:ea typeface="Constantia"/>
                          <a:cs typeface="Constantia"/>
                          <a:sym typeface="Constantia"/>
                        </a:rPr>
                        <a:t>Index</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Variable</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Definition</a:t>
                      </a:r>
                      <a:endParaRPr/>
                    </a:p>
                  </a:txBody>
                  <a:tcPr marL="6350" marR="6350" marT="6350" marB="0" anchor="b"/>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31</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maxamnt_loans90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maximum amount of loan taken by the user in last 90 days</a:t>
                      </a:r>
                      <a:endParaRPr/>
                    </a:p>
                  </a:txBody>
                  <a:tcPr marL="6350" marR="6350" marT="6350" marB="0" anchor="b"/>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32</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medianamnt_loans90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amounts of loan taken by the user in last 90 days</a:t>
                      </a:r>
                      <a:endParaRPr/>
                    </a:p>
                  </a:txBody>
                  <a:tcPr marL="6350" marR="6350" marT="6350" marB="0" anchor="b"/>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33</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payback30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Average payback time in days over last 30 days</a:t>
                      </a:r>
                      <a:endParaRPr/>
                    </a:p>
                  </a:txBody>
                  <a:tcPr marL="6350" marR="6350" marT="6350" marB="0" anchor="b"/>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34</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payback90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Average payback time in days over last 90 days</a:t>
                      </a:r>
                      <a:endParaRPr/>
                    </a:p>
                  </a:txBody>
                  <a:tcPr marL="6350" marR="6350" marT="6350" marB="0" anchor="b"/>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35</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pcircle</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telecom circle</a:t>
                      </a:r>
                      <a:endParaRPr/>
                    </a:p>
                  </a:txBody>
                  <a:tcPr marL="6350" marR="6350" marT="6350" marB="0" anchor="b"/>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36</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pdate</a:t>
                      </a:r>
                      <a:endParaRPr sz="1800" b="0" i="0" u="none" strike="noStrike">
                        <a:solidFill>
                          <a:srgbClr val="000000"/>
                        </a:solidFill>
                        <a:latin typeface="Constantia"/>
                        <a:ea typeface="Constantia"/>
                        <a:cs typeface="Constantia"/>
                        <a:sym typeface="Constantia"/>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date</a:t>
                      </a:r>
                      <a:endParaRPr/>
                    </a:p>
                  </a:txBody>
                  <a:tcPr marL="6350" marR="6350" marT="6350" marB="0" anchor="b"/>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7"/>
        <p:cNvGrpSpPr/>
        <p:nvPr/>
      </p:nvGrpSpPr>
      <p:grpSpPr>
        <a:xfrm>
          <a:off x="0" y="0"/>
          <a:ext cx="0" cy="0"/>
          <a:chOff x="0" y="0"/>
          <a:chExt cx="0" cy="0"/>
        </a:xfrm>
      </p:grpSpPr>
      <p:sp>
        <p:nvSpPr>
          <p:cNvPr id="358" name="Google Shape;358;p1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Observations</a:t>
            </a:r>
            <a:r>
              <a:rPr lang="en-US">
                <a:latin typeface="Constantia"/>
                <a:ea typeface="Constantia"/>
                <a:cs typeface="Constantia"/>
                <a:sym typeface="Constantia"/>
              </a:rPr>
              <a:t>:</a:t>
            </a:r>
            <a:endParaRPr/>
          </a:p>
        </p:txBody>
      </p:sp>
      <p:sp>
        <p:nvSpPr>
          <p:cNvPr id="359" name="Google Shape;359;p11"/>
          <p:cNvSpPr txBox="1">
            <a:spLocks noGrp="1"/>
          </p:cNvSpPr>
          <p:nvPr>
            <p:ph idx="1"/>
          </p:nvPr>
        </p:nvSpPr>
        <p:spPr>
          <a:prstGeom prst="rect">
            <a:avLst/>
          </a:prstGeom>
          <a:noFill/>
          <a:ln>
            <a:noFill/>
          </a:ln>
        </p:spPr>
        <p:txBody>
          <a:bodyPr spcFirstLastPara="1" wrap="square" lIns="91425" tIns="45700" rIns="91425" bIns="45700" anchor="t" anchorCtr="0">
            <a:normAutofit fontScale="92500"/>
          </a:bodyPr>
          <a:lstStyle/>
          <a:p>
            <a:pPr marL="342797" lvl="0" indent="-350036" algn="l" rtl="0">
              <a:spcBef>
                <a:spcPts val="0"/>
              </a:spcBef>
              <a:spcAft>
                <a:spcPts val="0"/>
              </a:spcAft>
              <a:buSzPct val="89411"/>
              <a:buChar char="●"/>
            </a:pPr>
            <a:r>
              <a:rPr lang="en-US"/>
              <a:t> Basically there are 2 type of observations made i.e., customer behavior for 30 days and 90 days.</a:t>
            </a:r>
            <a:endParaRPr/>
          </a:p>
          <a:p>
            <a:pPr marL="342797" lvl="0" indent="-350036" algn="l" rtl="0">
              <a:spcBef>
                <a:spcPts val="1000"/>
              </a:spcBef>
              <a:spcAft>
                <a:spcPts val="0"/>
              </a:spcAft>
              <a:buSzPct val="89411"/>
              <a:buChar char="●"/>
            </a:pPr>
            <a:r>
              <a:rPr lang="en-US"/>
              <a:t>Two types of account held by customer main account, data account.</a:t>
            </a:r>
            <a:endParaRPr/>
          </a:p>
          <a:p>
            <a:pPr marL="342797" lvl="0" indent="-350036" algn="l" rtl="0">
              <a:spcBef>
                <a:spcPts val="1000"/>
              </a:spcBef>
              <a:spcAft>
                <a:spcPts val="0"/>
              </a:spcAft>
              <a:buSzPct val="89411"/>
              <a:buChar char="●"/>
            </a:pPr>
            <a:r>
              <a:rPr lang="en-US"/>
              <a:t>Target feature 'Label' has unbalanced data, we need to treat the target variable using sampling technique.</a:t>
            </a:r>
            <a:endParaRPr/>
          </a:p>
          <a:p>
            <a:pPr marL="342797" lvl="0" indent="-350036" algn="l" rtl="0">
              <a:spcBef>
                <a:spcPts val="1000"/>
              </a:spcBef>
              <a:spcAft>
                <a:spcPts val="0"/>
              </a:spcAft>
              <a:buSzPct val="89411"/>
              <a:buChar char="●"/>
            </a:pPr>
            <a:r>
              <a:rPr lang="en-US"/>
              <a:t>‘Unnamed: 0' attribute has all unique values as same as index columns which has no importance for analysis.</a:t>
            </a:r>
            <a:endParaRPr/>
          </a:p>
          <a:p>
            <a:pPr marL="342797" lvl="0" indent="-350036" algn="l" rtl="0">
              <a:spcBef>
                <a:spcPts val="1000"/>
              </a:spcBef>
              <a:spcAft>
                <a:spcPts val="0"/>
              </a:spcAft>
              <a:buSzPct val="89411"/>
              <a:buChar char="●"/>
            </a:pPr>
            <a:r>
              <a:rPr lang="en-US"/>
              <a:t>Approximately 90% of data in 'msisdn' has unique values, i.e, ID.</a:t>
            </a:r>
            <a:endParaRPr/>
          </a:p>
          <a:p>
            <a:pPr marL="342797" lvl="0" indent="-350036" algn="l" rtl="0">
              <a:spcBef>
                <a:spcPts val="1000"/>
              </a:spcBef>
              <a:spcAft>
                <a:spcPts val="0"/>
              </a:spcAft>
              <a:buSzPct val="89411"/>
              <a:buChar char="●"/>
            </a:pPr>
            <a:r>
              <a:rPr lang="en-US"/>
              <a:t>'payback30','payback90' has nearly 50% of the values having 0.</a:t>
            </a:r>
            <a:endParaRPr/>
          </a:p>
          <a:p>
            <a:pPr marL="342797" lvl="0" indent="-350036" algn="l" rtl="0">
              <a:spcBef>
                <a:spcPts val="1000"/>
              </a:spcBef>
              <a:spcAft>
                <a:spcPts val="0"/>
              </a:spcAft>
              <a:buSzPct val="89411"/>
              <a:buChar char="●"/>
            </a:pPr>
            <a:r>
              <a:rPr lang="en-US"/>
              <a:t>More than 90% of 'last_rech_date_da', 'cnt_da_rech90 ','fr_da_rech90','medianamnt_loans30','medianamnt_loans90' has of values which is 0.</a:t>
            </a:r>
            <a:endParaRPr/>
          </a:p>
          <a:p>
            <a:pPr marL="342797" lvl="0" indent="-350036" algn="l" rtl="0">
              <a:spcBef>
                <a:spcPts val="1000"/>
              </a:spcBef>
              <a:spcAft>
                <a:spcPts val="0"/>
              </a:spcAft>
              <a:buSzPct val="89411"/>
              <a:buChar char="●"/>
            </a:pPr>
            <a:r>
              <a:rPr lang="en-US"/>
              <a:t>'pcircle' has only 1 unique value through out column and 'pdate' is a categorical column we can drop this column.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3"/>
        <p:cNvGrpSpPr/>
        <p:nvPr/>
      </p:nvGrpSpPr>
      <p:grpSpPr>
        <a:xfrm>
          <a:off x="0" y="0"/>
          <a:ext cx="0" cy="0"/>
          <a:chOff x="0" y="0"/>
          <a:chExt cx="0" cy="0"/>
        </a:xfrm>
      </p:grpSpPr>
      <p:sp>
        <p:nvSpPr>
          <p:cNvPr id="364" name="Google Shape;364;p1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Data Pre-processing and </a:t>
            </a:r>
            <a:br>
              <a:rPr lang="en-US" b="1">
                <a:latin typeface="Constantia"/>
                <a:ea typeface="Constantia"/>
                <a:cs typeface="Constantia"/>
                <a:sym typeface="Constantia"/>
              </a:rPr>
            </a:br>
            <a:r>
              <a:rPr lang="en-US" b="1">
                <a:latin typeface="Constantia"/>
                <a:ea typeface="Constantia"/>
                <a:cs typeface="Constantia"/>
                <a:sym typeface="Constantia"/>
              </a:rPr>
              <a:t>Exploratory data analysis</a:t>
            </a:r>
            <a:endParaRPr/>
          </a:p>
        </p:txBody>
      </p:sp>
      <p:sp>
        <p:nvSpPr>
          <p:cNvPr id="365" name="Google Shape;365;p12"/>
          <p:cNvSpPr txBox="1">
            <a:spLocks noGrp="1"/>
          </p:cNvSpPr>
          <p:nvPr>
            <p:ph idx="1"/>
          </p:nvPr>
        </p:nvSpPr>
        <p:spPr>
          <a:xfrm>
            <a:off x="455613" y="2052919"/>
            <a:ext cx="9591624" cy="4195481"/>
          </a:xfrm>
          <a:prstGeom prst="rect">
            <a:avLst/>
          </a:prstGeom>
          <a:noFill/>
          <a:ln>
            <a:noFill/>
          </a:ln>
        </p:spPr>
        <p:txBody>
          <a:bodyPr spcFirstLastPara="1" wrap="square" lIns="91425" tIns="45700" rIns="91425" bIns="45700" anchor="t" anchorCtr="0">
            <a:normAutofit fontScale="92500" lnSpcReduction="10000"/>
          </a:bodyPr>
          <a:lstStyle/>
          <a:p>
            <a:pPr marL="342797" lvl="0" indent="-335583" algn="l" rtl="0">
              <a:spcBef>
                <a:spcPts val="0"/>
              </a:spcBef>
              <a:spcAft>
                <a:spcPts val="0"/>
              </a:spcAft>
              <a:buSzPct val="89411"/>
              <a:buChar char="●"/>
            </a:pPr>
            <a:r>
              <a:rPr lang="en-US">
                <a:latin typeface="Constantia"/>
                <a:ea typeface="Constantia"/>
                <a:cs typeface="Constantia"/>
                <a:sym typeface="Constantia"/>
              </a:rPr>
              <a:t>There are outliers present in the dataset. We can use the IQR method of identifying outliers to set up a “fence” outside of Q1 and Q3. Any values that fall outside of this fence are considered outliers. ... Any observations that are more than 1.5 IQR below Q1 or more than 1.5 IQR above Q3 are considered outliers.</a:t>
            </a:r>
            <a:endParaRPr/>
          </a:p>
          <a:p>
            <a:pPr marL="0" lvl="0" indent="0" algn="l" rtl="0">
              <a:spcBef>
                <a:spcPts val="1000"/>
              </a:spcBef>
              <a:spcAft>
                <a:spcPts val="0"/>
              </a:spcAft>
              <a:buSzPct val="89411"/>
              <a:buNone/>
            </a:pPr>
            <a:r>
              <a:rPr lang="en-US">
                <a:latin typeface="Constantia"/>
                <a:ea typeface="Constantia"/>
                <a:cs typeface="Constantia"/>
                <a:sym typeface="Constantia"/>
              </a:rPr>
              <a:t>      IQR = Q3-Q1</a:t>
            </a:r>
            <a:endParaRPr/>
          </a:p>
          <a:p>
            <a:pPr marL="0" lvl="0" indent="0" algn="l" rtl="0">
              <a:spcBef>
                <a:spcPts val="1000"/>
              </a:spcBef>
              <a:spcAft>
                <a:spcPts val="0"/>
              </a:spcAft>
              <a:buSzPct val="89411"/>
              <a:buNone/>
            </a:pPr>
            <a:r>
              <a:rPr lang="en-US">
                <a:latin typeface="Constantia"/>
                <a:ea typeface="Constantia"/>
                <a:cs typeface="Constantia"/>
                <a:sym typeface="Constantia"/>
              </a:rPr>
              <a:t>      high = Q3+(1.5*IQR)</a:t>
            </a:r>
            <a:endParaRPr/>
          </a:p>
          <a:p>
            <a:pPr marL="0" lvl="0" indent="0" algn="l" rtl="0">
              <a:spcBef>
                <a:spcPts val="1000"/>
              </a:spcBef>
              <a:spcAft>
                <a:spcPts val="0"/>
              </a:spcAft>
              <a:buSzPct val="89411"/>
              <a:buNone/>
            </a:pPr>
            <a:r>
              <a:rPr lang="en-US">
                <a:latin typeface="Constantia"/>
                <a:ea typeface="Constantia"/>
                <a:cs typeface="Constantia"/>
                <a:sym typeface="Constantia"/>
              </a:rPr>
              <a:t>      low = Q1-(1.5*IQR)</a:t>
            </a:r>
            <a:endParaRPr/>
          </a:p>
          <a:p>
            <a:pPr marL="342797" lvl="0" indent="-335583" algn="l" rtl="0">
              <a:spcBef>
                <a:spcPts val="1000"/>
              </a:spcBef>
              <a:spcAft>
                <a:spcPts val="0"/>
              </a:spcAft>
              <a:buSzPct val="89411"/>
              <a:buChar char="●"/>
            </a:pPr>
            <a:r>
              <a:rPr lang="en-US">
                <a:latin typeface="Constantia"/>
                <a:ea typeface="Constantia"/>
                <a:cs typeface="Constantia"/>
                <a:sym typeface="Constantia"/>
              </a:rPr>
              <a:t>Following attributes in the list are having extreme outliers, let us treat them with below technique.  We will replace the higher outlier values with upper boundary, and lower outlier values with lower boundary. </a:t>
            </a:r>
            <a:endParaRPr/>
          </a:p>
          <a:p>
            <a:pPr marL="342797" lvl="0" indent="-335583" algn="l" rtl="0">
              <a:spcBef>
                <a:spcPts val="1000"/>
              </a:spcBef>
              <a:spcAft>
                <a:spcPts val="0"/>
              </a:spcAft>
              <a:buSzPct val="89411"/>
              <a:buChar char="●"/>
            </a:pPr>
            <a:r>
              <a:rPr lang="en-US">
                <a:latin typeface="Constantia"/>
                <a:ea typeface="Constantia"/>
                <a:cs typeface="Constantia"/>
                <a:sym typeface="Constantia"/>
              </a:rPr>
              <a:t>We can see that there is reduction in outliers. We can see some of features like 'fr_da_rech30','fr_da_rech90', 'last_rech_date_da', 'medianmarechprebal30’ have nearly zero correlation with target variable. 'cnt_da_rech30','cnt_loans90','fr_da_rech90','medianmarechprebal90' also have very high skewness in the data. </a:t>
            </a:r>
            <a:endParaRPr/>
          </a:p>
          <a:p>
            <a:pPr marL="342797" lvl="0" indent="-248867" algn="l" rtl="0">
              <a:spcBef>
                <a:spcPts val="1000"/>
              </a:spcBef>
              <a:spcAft>
                <a:spcPts val="0"/>
              </a:spcAft>
              <a:buSzPct val="9407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9"/>
        <p:cNvGrpSpPr/>
        <p:nvPr/>
      </p:nvGrpSpPr>
      <p:grpSpPr>
        <a:xfrm>
          <a:off x="0" y="0"/>
          <a:ext cx="0" cy="0"/>
          <a:chOff x="0" y="0"/>
          <a:chExt cx="0" cy="0"/>
        </a:xfrm>
      </p:grpSpPr>
      <p:sp>
        <p:nvSpPr>
          <p:cNvPr id="370" name="Google Shape;370;p13"/>
          <p:cNvSpPr txBox="1">
            <a:spLocks noGrp="1"/>
          </p:cNvSpPr>
          <p:nvPr>
            <p:ph type="title"/>
          </p:nvPr>
        </p:nvSpPr>
        <p:spPr>
          <a:xfrm>
            <a:off x="645943" y="452718"/>
            <a:ext cx="9402274" cy="12236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600"/>
              <a:buFont typeface="Constantia"/>
              <a:buNone/>
            </a:pPr>
            <a:r>
              <a:rPr lang="en-US" sz="3600" b="1">
                <a:latin typeface="Constantia"/>
                <a:ea typeface="Constantia"/>
                <a:cs typeface="Constantia"/>
                <a:sym typeface="Constantia"/>
              </a:rPr>
              <a:t>Heatmap:</a:t>
            </a:r>
            <a:br>
              <a:rPr lang="en-US" sz="3600" b="1">
                <a:latin typeface="Constantia"/>
                <a:ea typeface="Constantia"/>
                <a:cs typeface="Constantia"/>
                <a:sym typeface="Constantia"/>
              </a:rPr>
            </a:br>
            <a:r>
              <a:rPr lang="en-US" sz="1800">
                <a:latin typeface="Constantia"/>
                <a:ea typeface="Constantia"/>
                <a:cs typeface="Constantia"/>
                <a:sym typeface="Constantia"/>
              </a:rPr>
              <a:t>Heat map showing the correlation between the attributes. From the heatmap we observe that, 'amnt_loans30'&amp;'cnt_loans90', 'daily_decr30 &amp; daily_decr90' have strong correlation. We can remove one of the attributes to reduce multicollinearity. </a:t>
            </a:r>
            <a:endParaRPr sz="1800">
              <a:latin typeface="Constantia"/>
              <a:ea typeface="Constantia"/>
              <a:cs typeface="Constantia"/>
              <a:sym typeface="Constantia"/>
            </a:endParaRPr>
          </a:p>
          <a:p>
            <a:pPr marL="0" lvl="0" indent="0" algn="l" rtl="0">
              <a:spcBef>
                <a:spcPts val="0"/>
              </a:spcBef>
              <a:spcAft>
                <a:spcPts val="0"/>
              </a:spcAft>
              <a:buClr>
                <a:schemeClr val="lt2"/>
              </a:buClr>
              <a:buSzPts val="3600"/>
              <a:buFont typeface="Constantia"/>
              <a:buNone/>
            </a:pPr>
            <a:endParaRPr sz="1800">
              <a:latin typeface="Constantia"/>
              <a:ea typeface="Constantia"/>
              <a:cs typeface="Constantia"/>
              <a:sym typeface="Constantia"/>
            </a:endParaRPr>
          </a:p>
        </p:txBody>
      </p:sp>
      <p:pic>
        <p:nvPicPr>
          <p:cNvPr id="371" name="Google Shape;371;p13"/>
          <p:cNvPicPr preferRelativeResize="0"/>
          <p:nvPr/>
        </p:nvPicPr>
        <p:blipFill>
          <a:blip r:embed="rId3">
            <a:alphaModFix/>
          </a:blip>
          <a:stretch>
            <a:fillRect/>
          </a:stretch>
        </p:blipFill>
        <p:spPr>
          <a:xfrm>
            <a:off x="645950" y="1981200"/>
            <a:ext cx="9106074" cy="487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5"/>
        <p:cNvGrpSpPr/>
        <p:nvPr/>
      </p:nvGrpSpPr>
      <p:grpSpPr>
        <a:xfrm>
          <a:off x="0" y="0"/>
          <a:ext cx="0" cy="0"/>
          <a:chOff x="0" y="0"/>
          <a:chExt cx="0" cy="0"/>
        </a:xfrm>
      </p:grpSpPr>
      <p:sp>
        <p:nvSpPr>
          <p:cNvPr id="376" name="Google Shape;376;p1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Correlation with target variable:-</a:t>
            </a:r>
            <a:endParaRPr/>
          </a:p>
        </p:txBody>
      </p:sp>
      <p:pic>
        <p:nvPicPr>
          <p:cNvPr id="377" name="Google Shape;377;p14"/>
          <p:cNvPicPr preferRelativeResize="0"/>
          <p:nvPr/>
        </p:nvPicPr>
        <p:blipFill>
          <a:blip r:embed="rId3">
            <a:alphaModFix/>
          </a:blip>
          <a:stretch>
            <a:fillRect/>
          </a:stretch>
        </p:blipFill>
        <p:spPr>
          <a:xfrm>
            <a:off x="645950" y="1600200"/>
            <a:ext cx="10602599" cy="4699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
        <p:cNvGrpSpPr/>
        <p:nvPr/>
      </p:nvGrpSpPr>
      <p:grpSpPr>
        <a:xfrm>
          <a:off x="0" y="0"/>
          <a:ext cx="0" cy="0"/>
          <a:chOff x="0" y="0"/>
          <a:chExt cx="0" cy="0"/>
        </a:xfrm>
      </p:grpSpPr>
      <p:sp>
        <p:nvSpPr>
          <p:cNvPr id="382" name="Google Shape;382;p15"/>
          <p:cNvSpPr txBox="1">
            <a:spLocks noGrp="1"/>
          </p:cNvSpPr>
          <p:nvPr>
            <p:ph type="title"/>
          </p:nvPr>
        </p:nvSpPr>
        <p:spPr>
          <a:xfrm>
            <a:off x="645943" y="452718"/>
            <a:ext cx="9402274" cy="20618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Resampling target data</a:t>
            </a:r>
            <a:br>
              <a:rPr lang="en-US" b="1">
                <a:latin typeface="Constantia"/>
                <a:ea typeface="Constantia"/>
                <a:cs typeface="Constantia"/>
                <a:sym typeface="Constantia"/>
              </a:rPr>
            </a:br>
            <a:r>
              <a:rPr lang="en-US" sz="1800">
                <a:latin typeface="Constantia"/>
                <a:ea typeface="Constantia"/>
                <a:cs typeface="Constantia"/>
                <a:sym typeface="Constantia"/>
              </a:rPr>
              <a:t>In the graph below, </a:t>
            </a:r>
            <a:br>
              <a:rPr lang="en-US" sz="1800">
                <a:latin typeface="Constantia"/>
                <a:ea typeface="Constantia"/>
                <a:cs typeface="Constantia"/>
                <a:sym typeface="Constantia"/>
              </a:rPr>
            </a:br>
            <a:r>
              <a:rPr lang="en-US" sz="1800">
                <a:latin typeface="Times New Roman"/>
                <a:ea typeface="Times New Roman"/>
                <a:cs typeface="Times New Roman"/>
                <a:sym typeface="Times New Roman"/>
              </a:rPr>
              <a:t>0- shows loan defaulters customers.</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1- shows percentage of loan non-defaulters' customers</a:t>
            </a:r>
            <a:br>
              <a:rPr lang="en-US" b="1">
                <a:latin typeface="Constantia"/>
                <a:ea typeface="Constantia"/>
                <a:cs typeface="Constantia"/>
                <a:sym typeface="Constantia"/>
              </a:rPr>
            </a:br>
            <a:r>
              <a:rPr lang="en-US" sz="1800">
                <a:latin typeface="Constantia"/>
                <a:ea typeface="Constantia"/>
                <a:cs typeface="Constantia"/>
                <a:sym typeface="Constantia"/>
              </a:rPr>
              <a:t>We have used </a:t>
            </a:r>
            <a:r>
              <a:rPr lang="en-US" sz="1800">
                <a:latin typeface="Times New Roman"/>
                <a:ea typeface="Times New Roman"/>
                <a:cs typeface="Times New Roman"/>
                <a:sym typeface="Times New Roman"/>
              </a:rPr>
              <a:t>random over-sampling technique to equalize the target variable. </a:t>
            </a: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endParaRPr b="1">
              <a:latin typeface="Constantia"/>
              <a:ea typeface="Constantia"/>
              <a:cs typeface="Constantia"/>
              <a:sym typeface="Constantia"/>
            </a:endParaRPr>
          </a:p>
        </p:txBody>
      </p:sp>
      <p:pic>
        <p:nvPicPr>
          <p:cNvPr id="383" name="Google Shape;383;p15"/>
          <p:cNvPicPr preferRelativeResize="0"/>
          <p:nvPr/>
        </p:nvPicPr>
        <p:blipFill rotWithShape="1">
          <a:blip r:embed="rId3">
            <a:alphaModFix/>
          </a:blip>
          <a:srcRect/>
          <a:stretch/>
        </p:blipFill>
        <p:spPr>
          <a:xfrm>
            <a:off x="2604426" y="2333300"/>
            <a:ext cx="6188949" cy="3968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7"/>
        <p:cNvGrpSpPr/>
        <p:nvPr/>
      </p:nvGrpSpPr>
      <p:grpSpPr>
        <a:xfrm>
          <a:off x="0" y="0"/>
          <a:ext cx="0" cy="0"/>
          <a:chOff x="0" y="0"/>
          <a:chExt cx="0" cy="0"/>
        </a:xfrm>
      </p:grpSpPr>
      <p:sp>
        <p:nvSpPr>
          <p:cNvPr id="388" name="Google Shape;388;p1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Identification of possible problem-solving approaches </a:t>
            </a:r>
            <a:endParaRPr/>
          </a:p>
        </p:txBody>
      </p:sp>
      <p:sp>
        <p:nvSpPr>
          <p:cNvPr id="389" name="Google Shape;389;p1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797" marR="0" lvl="0" indent="-342797" algn="just" rtl="0">
              <a:spcBef>
                <a:spcPts val="0"/>
              </a:spcBef>
              <a:spcAft>
                <a:spcPts val="0"/>
              </a:spcAft>
              <a:buSzPts val="1600"/>
              <a:buChar char="●"/>
            </a:pPr>
            <a:r>
              <a:rPr lang="en-US" sz="2000" b="0" i="0" u="none" strike="noStrike">
                <a:latin typeface="Times New Roman"/>
                <a:ea typeface="Times New Roman"/>
                <a:cs typeface="Times New Roman"/>
                <a:sym typeface="Times New Roman"/>
              </a:rPr>
              <a:t>The dataset provided has huge volume of the data which did not have any null values, but there were outliers present in the dataset, unless outlier treatment there is possibility of our machine learning model overfitting the data or increase the variability in the data. </a:t>
            </a:r>
            <a:endParaRPr/>
          </a:p>
        </p:txBody>
      </p:sp>
      <p:pic>
        <p:nvPicPr>
          <p:cNvPr id="390" name="Google Shape;390;p16"/>
          <p:cNvPicPr preferRelativeResize="0"/>
          <p:nvPr/>
        </p:nvPicPr>
        <p:blipFill>
          <a:blip r:embed="rId3">
            <a:alphaModFix/>
          </a:blip>
          <a:stretch>
            <a:fillRect/>
          </a:stretch>
        </p:blipFill>
        <p:spPr>
          <a:xfrm>
            <a:off x="0" y="3604400"/>
            <a:ext cx="12188826" cy="3253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4"/>
        <p:cNvGrpSpPr/>
        <p:nvPr/>
      </p:nvGrpSpPr>
      <p:grpSpPr>
        <a:xfrm>
          <a:off x="0" y="0"/>
          <a:ext cx="0" cy="0"/>
          <a:chOff x="0" y="0"/>
          <a:chExt cx="0" cy="0"/>
        </a:xfrm>
      </p:grpSpPr>
      <p:sp>
        <p:nvSpPr>
          <p:cNvPr id="395" name="Google Shape;395;p17"/>
          <p:cNvSpPr txBox="1">
            <a:spLocks noGrp="1"/>
          </p:cNvSpPr>
          <p:nvPr>
            <p:ph type="title"/>
          </p:nvPr>
        </p:nvSpPr>
        <p:spPr>
          <a:xfrm>
            <a:off x="645943" y="452718"/>
            <a:ext cx="9402274" cy="11474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Testing of Identified Approaches (Algorithms)</a:t>
            </a:r>
            <a:endParaRPr/>
          </a:p>
        </p:txBody>
      </p:sp>
      <p:sp>
        <p:nvSpPr>
          <p:cNvPr id="396" name="Google Shape;396;p17"/>
          <p:cNvSpPr txBox="1">
            <a:spLocks noGrp="1"/>
          </p:cNvSpPr>
          <p:nvPr>
            <p:ph idx="1"/>
          </p:nvPr>
        </p:nvSpPr>
        <p:spPr>
          <a:xfrm>
            <a:off x="1103025" y="1752600"/>
            <a:ext cx="8944211" cy="5410199"/>
          </a:xfrm>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SzPts val="1440"/>
              <a:buChar char="●"/>
            </a:pPr>
            <a:r>
              <a:rPr lang="en-US" sz="1800" dirty="0">
                <a:latin typeface="Constantia"/>
                <a:ea typeface="Constantia"/>
                <a:cs typeface="Constantia"/>
                <a:sym typeface="Constantia"/>
              </a:rPr>
              <a:t>Logistic Regression</a:t>
            </a:r>
            <a:endParaRPr dirty="0"/>
          </a:p>
          <a:p>
            <a:pPr marL="399930" lvl="1" indent="0" algn="l" rtl="0">
              <a:spcBef>
                <a:spcPts val="1000"/>
              </a:spcBef>
              <a:spcAft>
                <a:spcPts val="0"/>
              </a:spcAft>
              <a:buSzPts val="1440"/>
              <a:buNone/>
            </a:pPr>
            <a:r>
              <a:rPr lang="en-US" sz="1800" dirty="0">
                <a:latin typeface="Constantia"/>
                <a:ea typeface="Constantia"/>
                <a:cs typeface="Constantia"/>
                <a:sym typeface="Constantia"/>
              </a:rPr>
              <a:t>	Logistic regression is a statistical analysis method to predict a binary outcome, such as yes or no, based on prior 	observations of a data set. A logistic regression model predicts a dependent data variable by </a:t>
            </a:r>
            <a:r>
              <a:rPr lang="en-US" sz="1800" dirty="0" err="1">
                <a:latin typeface="Constantia"/>
                <a:ea typeface="Constantia"/>
                <a:cs typeface="Constantia"/>
                <a:sym typeface="Constantia"/>
              </a:rPr>
              <a:t>analysing</a:t>
            </a:r>
            <a:r>
              <a:rPr lang="en-US" sz="1800" dirty="0">
                <a:latin typeface="Constantia"/>
                <a:ea typeface="Constantia"/>
                <a:cs typeface="Constantia"/>
                <a:sym typeface="Constantia"/>
              </a:rPr>
              <a:t> the 	relationship 	between one or more existing independent variables.</a:t>
            </a:r>
            <a:endParaRPr dirty="0"/>
          </a:p>
          <a:p>
            <a:pPr marL="342797" lvl="0" indent="-342797" algn="l" rtl="0">
              <a:spcBef>
                <a:spcPts val="1000"/>
              </a:spcBef>
              <a:spcAft>
                <a:spcPts val="0"/>
              </a:spcAft>
              <a:buSzPts val="1440"/>
              <a:buChar char="●"/>
            </a:pPr>
            <a:r>
              <a:rPr lang="en-US" sz="1800" dirty="0">
                <a:latin typeface="Constantia"/>
                <a:ea typeface="Constantia"/>
                <a:cs typeface="Constantia"/>
                <a:sym typeface="Constantia"/>
              </a:rPr>
              <a:t>Random Forest Classifier</a:t>
            </a:r>
            <a:endParaRPr dirty="0"/>
          </a:p>
          <a:p>
            <a:pPr marL="0" lvl="0" indent="0" algn="l" rtl="0">
              <a:spcBef>
                <a:spcPts val="1000"/>
              </a:spcBef>
              <a:spcAft>
                <a:spcPts val="0"/>
              </a:spcAft>
              <a:buSzPts val="1440"/>
              <a:buNone/>
            </a:pPr>
            <a:r>
              <a:rPr lang="en-US" sz="1800" dirty="0">
                <a:latin typeface="Constantia"/>
                <a:ea typeface="Constantia"/>
                <a:cs typeface="Constantia"/>
                <a:sym typeface="Constantia"/>
              </a:rPr>
              <a:t>	The random forest classifier is a versatile classification tool that makes an aggregated prediction using 	a group of decision trees trained using the bootstrap method with extra randomness while growing 	trees by searching for the best features among a randomly selected feature subset.</a:t>
            </a:r>
            <a:endParaRPr dirty="0"/>
          </a:p>
          <a:p>
            <a:pPr marL="342797" lvl="0" indent="-342797" algn="l" rtl="0">
              <a:spcBef>
                <a:spcPts val="1000"/>
              </a:spcBef>
              <a:spcAft>
                <a:spcPts val="0"/>
              </a:spcAft>
              <a:buSzPts val="1440"/>
              <a:buChar char="●"/>
            </a:pPr>
            <a:r>
              <a:rPr lang="en-US" sz="1800" dirty="0">
                <a:latin typeface="Constantia"/>
                <a:ea typeface="Constantia"/>
                <a:cs typeface="Constantia"/>
                <a:sym typeface="Constantia"/>
              </a:rPr>
              <a:t>Decision Tree Classifier</a:t>
            </a:r>
            <a:endParaRPr dirty="0"/>
          </a:p>
          <a:p>
            <a:pPr marL="0" lvl="0" indent="0" algn="l" rtl="0">
              <a:spcBef>
                <a:spcPts val="1000"/>
              </a:spcBef>
              <a:spcAft>
                <a:spcPts val="0"/>
              </a:spcAft>
              <a:buSzPts val="1440"/>
              <a:buNone/>
            </a:pPr>
            <a:r>
              <a:rPr lang="en-US" sz="1800" dirty="0">
                <a:latin typeface="Constantia"/>
                <a:ea typeface="Constantia"/>
                <a:cs typeface="Constantia"/>
                <a:sym typeface="Constantia"/>
              </a:rPr>
              <a:t>       	A decision tree is a class discriminator that recursively partitions the training set until each partition    	consists entirely or dominantly of examples from one class.</a:t>
            </a:r>
            <a:endParaRPr dirty="0"/>
          </a:p>
          <a:p>
            <a:pPr marL="0" lvl="0" indent="0" algn="l" rtl="0">
              <a:spcBef>
                <a:spcPts val="1000"/>
              </a:spcBef>
              <a:spcAft>
                <a:spcPts val="0"/>
              </a:spcAft>
              <a:buSzPts val="720"/>
              <a:buNone/>
            </a:pPr>
            <a:endParaRPr sz="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0"/>
        <p:cNvGrpSpPr/>
        <p:nvPr/>
      </p:nvGrpSpPr>
      <p:grpSpPr>
        <a:xfrm>
          <a:off x="0" y="0"/>
          <a:ext cx="0" cy="0"/>
          <a:chOff x="0" y="0"/>
          <a:chExt cx="0" cy="0"/>
        </a:xfrm>
      </p:grpSpPr>
      <p:sp>
        <p:nvSpPr>
          <p:cNvPr id="401" name="Google Shape;401;p1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Testing of Identified Approaches (Algorithms)</a:t>
            </a:r>
            <a:endParaRPr/>
          </a:p>
        </p:txBody>
      </p:sp>
      <p:sp>
        <p:nvSpPr>
          <p:cNvPr id="402" name="Google Shape;402;p18"/>
          <p:cNvSpPr txBox="1">
            <a:spLocks noGrp="1"/>
          </p:cNvSpPr>
          <p:nvPr>
            <p:ph idx="1"/>
          </p:nvPr>
        </p:nvSpPr>
        <p:spPr>
          <a:xfrm>
            <a:off x="1073843" y="1853248"/>
            <a:ext cx="8944211" cy="4195481"/>
          </a:xfrm>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SzPts val="1440"/>
              <a:buChar char="●"/>
            </a:pPr>
            <a:r>
              <a:rPr lang="en-US" sz="1800">
                <a:latin typeface="Constantia"/>
                <a:ea typeface="Constantia"/>
                <a:cs typeface="Constantia"/>
                <a:sym typeface="Constantia"/>
              </a:rPr>
              <a:t>XGBoost Classifier</a:t>
            </a:r>
            <a:endParaRPr/>
          </a:p>
          <a:p>
            <a:pPr marL="457063" lvl="1" indent="0" algn="l" rtl="0">
              <a:spcBef>
                <a:spcPts val="1000"/>
              </a:spcBef>
              <a:spcAft>
                <a:spcPts val="0"/>
              </a:spcAft>
              <a:buSzPts val="1440"/>
              <a:buNone/>
            </a:pPr>
            <a:r>
              <a:rPr lang="en-US" sz="1800">
                <a:latin typeface="Constantia"/>
                <a:ea typeface="Constantia"/>
                <a:cs typeface="Constantia"/>
                <a:sym typeface="Constantia"/>
              </a:rPr>
              <a:t>XGBoost is an implementation of gradient boosted decision trees designed for speed and performance that is dominative competitive machine learning.</a:t>
            </a:r>
            <a:endParaRPr/>
          </a:p>
          <a:p>
            <a:pPr marL="342797" lvl="0" indent="-342797" algn="l" rtl="0">
              <a:spcBef>
                <a:spcPts val="1000"/>
              </a:spcBef>
              <a:spcAft>
                <a:spcPts val="0"/>
              </a:spcAft>
              <a:buSzPts val="1440"/>
              <a:buChar char="●"/>
            </a:pPr>
            <a:r>
              <a:rPr lang="en-US" sz="1800">
                <a:latin typeface="Constantia"/>
                <a:ea typeface="Constantia"/>
                <a:cs typeface="Constantia"/>
                <a:sym typeface="Constantia"/>
              </a:rPr>
              <a:t>KNN Classifier</a:t>
            </a:r>
            <a:endParaRPr/>
          </a:p>
          <a:p>
            <a:pPr marL="457063" lvl="1" indent="0" algn="l" rtl="0">
              <a:spcBef>
                <a:spcPts val="1000"/>
              </a:spcBef>
              <a:spcAft>
                <a:spcPts val="0"/>
              </a:spcAft>
              <a:buSzPts val="1440"/>
              <a:buNone/>
            </a:pPr>
            <a:r>
              <a:rPr lang="en-US" sz="1800">
                <a:latin typeface="Constantia"/>
                <a:ea typeface="Constantia"/>
                <a:cs typeface="Constantia"/>
                <a:sym typeface="Constantia"/>
              </a:rPr>
              <a:t>K Nearest Neighbors(KNN) is a very simple, easy to understand, versatile and one of the topmost machine learning algorithms. KNN used in the variety of applications such as finance, healthcare, political science, handwriting detection, image recognition and video recognition</a:t>
            </a:r>
            <a:endParaRPr/>
          </a:p>
          <a:p>
            <a:pPr marL="342797" lvl="0" indent="-241247" algn="l" rtl="0">
              <a:spcBef>
                <a:spcPts val="1000"/>
              </a:spcBef>
              <a:spcAft>
                <a:spcPts val="0"/>
              </a:spcAft>
              <a:buSzPts val="15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4"/>
        <p:cNvGrpSpPr/>
        <p:nvPr/>
      </p:nvGrpSpPr>
      <p:grpSpPr>
        <a:xfrm>
          <a:off x="0" y="0"/>
          <a:ext cx="0" cy="0"/>
          <a:chOff x="0" y="0"/>
          <a:chExt cx="0" cy="0"/>
        </a:xfrm>
      </p:grpSpPr>
      <p:sp>
        <p:nvSpPr>
          <p:cNvPr id="295" name="Google Shape;295;p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Work Flow</a:t>
            </a:r>
            <a:endParaRPr/>
          </a:p>
        </p:txBody>
      </p:sp>
      <p:sp>
        <p:nvSpPr>
          <p:cNvPr id="296" name="Google Shape;296;p2"/>
          <p:cNvSpPr txBox="1">
            <a:spLocks noGrp="1"/>
          </p:cNvSpPr>
          <p:nvPr>
            <p:ph idx="1"/>
          </p:nvPr>
        </p:nvSpPr>
        <p:spPr>
          <a:xfrm>
            <a:off x="1104025" y="2040344"/>
            <a:ext cx="8944200" cy="4195500"/>
          </a:xfrm>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Clr>
                <a:srgbClr val="000000"/>
              </a:buClr>
              <a:buSzPts val="1520"/>
              <a:buChar char="●"/>
            </a:pPr>
            <a:r>
              <a:rPr lang="en-US">
                <a:solidFill>
                  <a:srgbClr val="000000"/>
                </a:solidFill>
                <a:latin typeface="Constantia"/>
                <a:ea typeface="Constantia"/>
                <a:cs typeface="Constantia"/>
                <a:sym typeface="Constantia"/>
              </a:rPr>
              <a:t>Define the problem statement, Objective, Targets, Expected Improvement appropriately.</a:t>
            </a:r>
            <a:endParaRPr>
              <a:solidFill>
                <a:srgbClr val="000000"/>
              </a:solidFill>
            </a:endParaRPr>
          </a:p>
          <a:p>
            <a:pPr marL="342797" lvl="0" indent="-342797" algn="l" rtl="0">
              <a:spcBef>
                <a:spcPts val="1000"/>
              </a:spcBef>
              <a:spcAft>
                <a:spcPts val="0"/>
              </a:spcAft>
              <a:buClr>
                <a:srgbClr val="000000"/>
              </a:buClr>
              <a:buSzPts val="1520"/>
              <a:buChar char="●"/>
            </a:pPr>
            <a:r>
              <a:rPr lang="en-US">
                <a:solidFill>
                  <a:srgbClr val="000000"/>
                </a:solidFill>
                <a:latin typeface="Constantia"/>
                <a:ea typeface="Constantia"/>
                <a:cs typeface="Constantia"/>
                <a:sym typeface="Constantia"/>
              </a:rPr>
              <a:t>Collect the data. The more and better the data, better is Analysis.</a:t>
            </a:r>
            <a:endParaRPr>
              <a:solidFill>
                <a:srgbClr val="000000"/>
              </a:solidFill>
            </a:endParaRPr>
          </a:p>
          <a:p>
            <a:pPr marL="342797" lvl="0" indent="-342797" algn="l" rtl="0">
              <a:spcBef>
                <a:spcPts val="1000"/>
              </a:spcBef>
              <a:spcAft>
                <a:spcPts val="0"/>
              </a:spcAft>
              <a:buClr>
                <a:srgbClr val="000000"/>
              </a:buClr>
              <a:buSzPts val="1520"/>
              <a:buChar char="●"/>
            </a:pPr>
            <a:r>
              <a:rPr lang="en-US">
                <a:solidFill>
                  <a:srgbClr val="000000"/>
                </a:solidFill>
                <a:latin typeface="Constantia"/>
                <a:ea typeface="Constantia"/>
                <a:cs typeface="Constantia"/>
                <a:sym typeface="Constantia"/>
              </a:rPr>
              <a:t>Exploratory Data Analysis,  check for the information, check for null values, different datatypes available, dealing with missing values if any, Check for outliers, Checking the statistical overview of the data.</a:t>
            </a:r>
            <a:endParaRPr>
              <a:solidFill>
                <a:srgbClr val="000000"/>
              </a:solidFill>
            </a:endParaRPr>
          </a:p>
          <a:p>
            <a:pPr marL="342797" lvl="0" indent="-342797" algn="l" rtl="0">
              <a:spcBef>
                <a:spcPts val="1000"/>
              </a:spcBef>
              <a:spcAft>
                <a:spcPts val="0"/>
              </a:spcAft>
              <a:buClr>
                <a:srgbClr val="000000"/>
              </a:buClr>
              <a:buSzPts val="1520"/>
              <a:buChar char="●"/>
            </a:pPr>
            <a:r>
              <a:rPr lang="en-US">
                <a:solidFill>
                  <a:srgbClr val="000000"/>
                </a:solidFill>
                <a:latin typeface="Constantia"/>
                <a:ea typeface="Constantia"/>
                <a:cs typeface="Constantia"/>
                <a:sym typeface="Constantia"/>
              </a:rPr>
              <a:t>Understand the relationship between the attributes, apply the visualization techniques to draw the relationship and what inferences are they making. </a:t>
            </a:r>
            <a:endParaRPr>
              <a:solidFill>
                <a:srgbClr val="000000"/>
              </a:solidFill>
            </a:endParaRPr>
          </a:p>
          <a:p>
            <a:pPr marL="342797" lvl="0" indent="-342797" algn="l" rtl="0">
              <a:spcBef>
                <a:spcPts val="1000"/>
              </a:spcBef>
              <a:spcAft>
                <a:spcPts val="0"/>
              </a:spcAft>
              <a:buClr>
                <a:srgbClr val="000000"/>
              </a:buClr>
              <a:buSzPts val="1520"/>
              <a:buChar char="●"/>
            </a:pPr>
            <a:r>
              <a:rPr lang="en-US">
                <a:solidFill>
                  <a:srgbClr val="000000"/>
                </a:solidFill>
                <a:latin typeface="Constantia"/>
                <a:ea typeface="Constantia"/>
                <a:cs typeface="Constantia"/>
                <a:sym typeface="Constantia"/>
              </a:rPr>
              <a:t>Note down the observations based on the visualization graphs we have created.</a:t>
            </a:r>
            <a:endParaRPr>
              <a:solidFill>
                <a:srgbClr val="000000"/>
              </a:solidFill>
            </a:endParaRPr>
          </a:p>
          <a:p>
            <a:pPr marL="342797" lvl="0" indent="-342797" algn="l" rtl="0">
              <a:spcBef>
                <a:spcPts val="1000"/>
              </a:spcBef>
              <a:spcAft>
                <a:spcPts val="0"/>
              </a:spcAft>
              <a:buClr>
                <a:srgbClr val="000000"/>
              </a:buClr>
              <a:buSzPts val="1520"/>
              <a:buChar char="●"/>
            </a:pPr>
            <a:r>
              <a:rPr lang="en-US">
                <a:solidFill>
                  <a:srgbClr val="000000"/>
                </a:solidFill>
                <a:latin typeface="Constantia"/>
                <a:ea typeface="Constantia"/>
                <a:cs typeface="Constantia"/>
                <a:sym typeface="Constantia"/>
              </a:rPr>
              <a:t>Write down the detailed data analysis and Conclusion.</a:t>
            </a:r>
            <a:endParaRPr>
              <a:solidFill>
                <a:srgbClr val="000000"/>
              </a:solidFill>
            </a:endParaRPr>
          </a:p>
          <a:p>
            <a:pPr marL="342797" lvl="0" indent="-241247" algn="l" rtl="0">
              <a:spcBef>
                <a:spcPts val="1000"/>
              </a:spcBef>
              <a:spcAft>
                <a:spcPts val="0"/>
              </a:spcAft>
              <a:buSzPts val="1599"/>
              <a:buNone/>
            </a:pPr>
            <a:endParaRPr>
              <a:solidFill>
                <a:srgbClr val="000000"/>
              </a:solidFill>
            </a:endParaRPr>
          </a:p>
          <a:p>
            <a:pPr marL="342797" lvl="0" indent="-241247" algn="l" rtl="0">
              <a:spcBef>
                <a:spcPts val="1000"/>
              </a:spcBef>
              <a:spcAft>
                <a:spcPts val="0"/>
              </a:spcAft>
              <a:buSzPts val="1599"/>
              <a:buNone/>
            </a:pPr>
            <a:endParaRPr>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6"/>
        <p:cNvGrpSpPr/>
        <p:nvPr/>
      </p:nvGrpSpPr>
      <p:grpSpPr>
        <a:xfrm>
          <a:off x="0" y="0"/>
          <a:ext cx="0" cy="0"/>
          <a:chOff x="0" y="0"/>
          <a:chExt cx="0" cy="0"/>
        </a:xfrm>
      </p:grpSpPr>
      <p:sp>
        <p:nvSpPr>
          <p:cNvPr id="407" name="Google Shape;407;p1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Run and Evaluate selected models:-</a:t>
            </a:r>
            <a:endParaRPr/>
          </a:p>
        </p:txBody>
      </p:sp>
      <p:pic>
        <p:nvPicPr>
          <p:cNvPr id="408" name="Google Shape;408;p19"/>
          <p:cNvPicPr preferRelativeResize="0"/>
          <p:nvPr/>
        </p:nvPicPr>
        <p:blipFill>
          <a:blip r:embed="rId3">
            <a:alphaModFix/>
          </a:blip>
          <a:stretch>
            <a:fillRect/>
          </a:stretch>
        </p:blipFill>
        <p:spPr>
          <a:xfrm>
            <a:off x="530225" y="1594600"/>
            <a:ext cx="6021824" cy="4499825"/>
          </a:xfrm>
          <a:prstGeom prst="rect">
            <a:avLst/>
          </a:prstGeom>
          <a:noFill/>
          <a:ln>
            <a:noFill/>
          </a:ln>
        </p:spPr>
      </p:pic>
      <p:pic>
        <p:nvPicPr>
          <p:cNvPr id="409" name="Google Shape;409;p19"/>
          <p:cNvPicPr preferRelativeResize="0"/>
          <p:nvPr/>
        </p:nvPicPr>
        <p:blipFill>
          <a:blip r:embed="rId4">
            <a:alphaModFix/>
          </a:blip>
          <a:stretch>
            <a:fillRect/>
          </a:stretch>
        </p:blipFill>
        <p:spPr>
          <a:xfrm>
            <a:off x="6687050" y="1594600"/>
            <a:ext cx="4830826" cy="44252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3"/>
        <p:cNvGrpSpPr/>
        <p:nvPr/>
      </p:nvGrpSpPr>
      <p:grpSpPr>
        <a:xfrm>
          <a:off x="0" y="0"/>
          <a:ext cx="0" cy="0"/>
          <a:chOff x="0" y="0"/>
          <a:chExt cx="0" cy="0"/>
        </a:xfrm>
      </p:grpSpPr>
      <p:sp>
        <p:nvSpPr>
          <p:cNvPr id="414" name="Google Shape;414;g15352f21388_0_58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Run and Evaluate selected models:-</a:t>
            </a:r>
            <a:endParaRPr/>
          </a:p>
        </p:txBody>
      </p:sp>
      <p:pic>
        <p:nvPicPr>
          <p:cNvPr id="415" name="Google Shape;415;g15352f21388_0_589"/>
          <p:cNvPicPr preferRelativeResize="0"/>
          <p:nvPr/>
        </p:nvPicPr>
        <p:blipFill>
          <a:blip r:embed="rId3">
            <a:alphaModFix/>
          </a:blip>
          <a:stretch>
            <a:fillRect/>
          </a:stretch>
        </p:blipFill>
        <p:spPr>
          <a:xfrm>
            <a:off x="140975" y="1371425"/>
            <a:ext cx="6266848" cy="5486576"/>
          </a:xfrm>
          <a:prstGeom prst="rect">
            <a:avLst/>
          </a:prstGeom>
          <a:noFill/>
          <a:ln>
            <a:noFill/>
          </a:ln>
        </p:spPr>
      </p:pic>
      <p:pic>
        <p:nvPicPr>
          <p:cNvPr id="416" name="Google Shape;416;g15352f21388_0_589"/>
          <p:cNvPicPr preferRelativeResize="0"/>
          <p:nvPr/>
        </p:nvPicPr>
        <p:blipFill>
          <a:blip r:embed="rId4">
            <a:alphaModFix/>
          </a:blip>
          <a:stretch>
            <a:fillRect/>
          </a:stretch>
        </p:blipFill>
        <p:spPr>
          <a:xfrm>
            <a:off x="6965050" y="1371425"/>
            <a:ext cx="4823275" cy="5486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0"/>
        <p:cNvGrpSpPr/>
        <p:nvPr/>
      </p:nvGrpSpPr>
      <p:grpSpPr>
        <a:xfrm>
          <a:off x="0" y="0"/>
          <a:ext cx="0" cy="0"/>
          <a:chOff x="0" y="0"/>
          <a:chExt cx="0" cy="0"/>
        </a:xfrm>
      </p:grpSpPr>
      <p:sp>
        <p:nvSpPr>
          <p:cNvPr id="421" name="Google Shape;421;p2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Run and Evaluate selected models</a:t>
            </a:r>
            <a:endParaRPr/>
          </a:p>
        </p:txBody>
      </p:sp>
      <p:pic>
        <p:nvPicPr>
          <p:cNvPr id="422" name="Google Shape;422;p20"/>
          <p:cNvPicPr preferRelativeResize="0"/>
          <p:nvPr/>
        </p:nvPicPr>
        <p:blipFill>
          <a:blip r:embed="rId3">
            <a:alphaModFix/>
          </a:blip>
          <a:stretch>
            <a:fillRect/>
          </a:stretch>
        </p:blipFill>
        <p:spPr>
          <a:xfrm>
            <a:off x="152400" y="1236300"/>
            <a:ext cx="7004175" cy="5469299"/>
          </a:xfrm>
          <a:prstGeom prst="rect">
            <a:avLst/>
          </a:prstGeom>
          <a:noFill/>
          <a:ln>
            <a:noFill/>
          </a:ln>
        </p:spPr>
      </p:pic>
      <p:pic>
        <p:nvPicPr>
          <p:cNvPr id="423" name="Google Shape;423;p20"/>
          <p:cNvPicPr preferRelativeResize="0"/>
          <p:nvPr/>
        </p:nvPicPr>
        <p:blipFill>
          <a:blip r:embed="rId4">
            <a:alphaModFix/>
          </a:blip>
          <a:stretch>
            <a:fillRect/>
          </a:stretch>
        </p:blipFill>
        <p:spPr>
          <a:xfrm>
            <a:off x="7308975" y="1236300"/>
            <a:ext cx="4727449" cy="538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7"/>
        <p:cNvGrpSpPr/>
        <p:nvPr/>
      </p:nvGrpSpPr>
      <p:grpSpPr>
        <a:xfrm>
          <a:off x="0" y="0"/>
          <a:ext cx="0" cy="0"/>
          <a:chOff x="0" y="0"/>
          <a:chExt cx="0" cy="0"/>
        </a:xfrm>
      </p:grpSpPr>
      <p:sp>
        <p:nvSpPr>
          <p:cNvPr id="428" name="Google Shape;428;g15352f21388_0_57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Run and Evaluate selected models</a:t>
            </a:r>
            <a:endParaRPr/>
          </a:p>
        </p:txBody>
      </p:sp>
      <p:pic>
        <p:nvPicPr>
          <p:cNvPr id="429" name="Google Shape;429;g15352f21388_0_578"/>
          <p:cNvPicPr preferRelativeResize="0"/>
          <p:nvPr/>
        </p:nvPicPr>
        <p:blipFill>
          <a:blip r:embed="rId3">
            <a:alphaModFix/>
          </a:blip>
          <a:stretch>
            <a:fillRect/>
          </a:stretch>
        </p:blipFill>
        <p:spPr>
          <a:xfrm>
            <a:off x="152400" y="1218875"/>
            <a:ext cx="6551451" cy="5486725"/>
          </a:xfrm>
          <a:prstGeom prst="rect">
            <a:avLst/>
          </a:prstGeom>
          <a:noFill/>
          <a:ln>
            <a:noFill/>
          </a:ln>
        </p:spPr>
      </p:pic>
      <p:pic>
        <p:nvPicPr>
          <p:cNvPr id="430" name="Google Shape;430;g15352f21388_0_578"/>
          <p:cNvPicPr preferRelativeResize="0"/>
          <p:nvPr/>
        </p:nvPicPr>
        <p:blipFill>
          <a:blip r:embed="rId4">
            <a:alphaModFix/>
          </a:blip>
          <a:stretch>
            <a:fillRect/>
          </a:stretch>
        </p:blipFill>
        <p:spPr>
          <a:xfrm>
            <a:off x="6856250" y="1218874"/>
            <a:ext cx="5180174" cy="4800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Run and Evaluate selected models</a:t>
            </a:r>
            <a:endParaRPr/>
          </a:p>
        </p:txBody>
      </p:sp>
      <p:pic>
        <p:nvPicPr>
          <p:cNvPr id="436" name="Google Shape;436;p21"/>
          <p:cNvPicPr preferRelativeResize="0"/>
          <p:nvPr/>
        </p:nvPicPr>
        <p:blipFill>
          <a:blip r:embed="rId3">
            <a:alphaModFix/>
          </a:blip>
          <a:stretch>
            <a:fillRect/>
          </a:stretch>
        </p:blipFill>
        <p:spPr>
          <a:xfrm>
            <a:off x="191550" y="1396200"/>
            <a:ext cx="6494900" cy="5255426"/>
          </a:xfrm>
          <a:prstGeom prst="rect">
            <a:avLst/>
          </a:prstGeom>
          <a:noFill/>
          <a:ln>
            <a:noFill/>
          </a:ln>
        </p:spPr>
      </p:pic>
      <p:pic>
        <p:nvPicPr>
          <p:cNvPr id="437" name="Google Shape;437;p21"/>
          <p:cNvPicPr preferRelativeResize="0"/>
          <p:nvPr/>
        </p:nvPicPr>
        <p:blipFill>
          <a:blip r:embed="rId4">
            <a:alphaModFix/>
          </a:blip>
          <a:stretch>
            <a:fillRect/>
          </a:stretch>
        </p:blipFill>
        <p:spPr>
          <a:xfrm>
            <a:off x="6838850" y="1396200"/>
            <a:ext cx="5197576" cy="52554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1"/>
        <p:cNvGrpSpPr/>
        <p:nvPr/>
      </p:nvGrpSpPr>
      <p:grpSpPr>
        <a:xfrm>
          <a:off x="0" y="0"/>
          <a:ext cx="0" cy="0"/>
          <a:chOff x="0" y="0"/>
          <a:chExt cx="0" cy="0"/>
        </a:xfrm>
      </p:grpSpPr>
      <p:sp>
        <p:nvSpPr>
          <p:cNvPr id="442" name="Google Shape;442;p2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dirty="0">
                <a:latin typeface="Constantia"/>
                <a:ea typeface="Constantia"/>
                <a:cs typeface="Constantia"/>
                <a:sym typeface="Constantia"/>
              </a:rPr>
              <a:t>Conclusion</a:t>
            </a:r>
            <a:endParaRPr dirty="0"/>
          </a:p>
        </p:txBody>
      </p:sp>
      <p:sp>
        <p:nvSpPr>
          <p:cNvPr id="443" name="Google Shape;443;p2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SzPts val="1440"/>
              <a:buChar char="●"/>
            </a:pPr>
            <a:r>
              <a:rPr lang="en-US" sz="1800" dirty="0">
                <a:latin typeface="Constantia"/>
                <a:ea typeface="Constantia"/>
                <a:cs typeface="Constantia"/>
                <a:sym typeface="Constantia"/>
              </a:rPr>
              <a:t>We have trained several models above for the dataset we had prepared, and we got different results for different algorithm. </a:t>
            </a:r>
            <a:endParaRPr dirty="0"/>
          </a:p>
          <a:p>
            <a:pPr marL="342797" lvl="0" indent="-342797" algn="l" rtl="0">
              <a:spcBef>
                <a:spcPts val="1000"/>
              </a:spcBef>
              <a:spcAft>
                <a:spcPts val="0"/>
              </a:spcAft>
              <a:buSzPts val="1440"/>
              <a:buChar char="●"/>
            </a:pPr>
            <a:r>
              <a:rPr lang="en-US" sz="1800" dirty="0">
                <a:latin typeface="Constantia"/>
                <a:ea typeface="Constantia"/>
                <a:cs typeface="Constantia"/>
                <a:sym typeface="Constantia"/>
              </a:rPr>
              <a:t>The data set consist of large number of outliers which hinders the performance of machine learning models. Unless we solve the outlier problems, we are not reaching the best model accuracy. One can focus on collection of real time customer-oriented data which can be useful for EDA. And more inference can be provided based on the analysis.</a:t>
            </a:r>
            <a:endParaRPr dirty="0"/>
          </a:p>
          <a:p>
            <a:pPr marL="342797" lvl="0" indent="-342797" algn="l" rtl="0">
              <a:spcBef>
                <a:spcPts val="1000"/>
              </a:spcBef>
              <a:spcAft>
                <a:spcPts val="0"/>
              </a:spcAft>
              <a:buSzPts val="1600"/>
              <a:buChar char="●"/>
            </a:pPr>
            <a:r>
              <a:rPr lang="en-US" sz="2000" dirty="0">
                <a:latin typeface="Constantia"/>
                <a:ea typeface="Constantia"/>
                <a:cs typeface="Constantia"/>
                <a:sym typeface="Constantia"/>
              </a:rPr>
              <a:t>We see that Random Forest classifier model has given the highest AUC in graph, the accuracy score of 97.74% and CV score of 96.93% which is highest among all the models tested also, we see that evaluation metrics are high for this model. Hence, we will be saving this model.  </a:t>
            </a:r>
            <a:endParaRPr sz="2000" dirty="0">
              <a:latin typeface="Constantia"/>
              <a:ea typeface="Constantia"/>
              <a:cs typeface="Constantia"/>
              <a:sym typeface="Constant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0"/>
        <p:cNvGrpSpPr/>
        <p:nvPr/>
      </p:nvGrpSpPr>
      <p:grpSpPr>
        <a:xfrm>
          <a:off x="0" y="0"/>
          <a:ext cx="0" cy="0"/>
          <a:chOff x="0" y="0"/>
          <a:chExt cx="0" cy="0"/>
        </a:xfrm>
      </p:grpSpPr>
      <p:sp>
        <p:nvSpPr>
          <p:cNvPr id="301" name="Google Shape;301;p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Introduction</a:t>
            </a:r>
            <a:endParaRPr/>
          </a:p>
        </p:txBody>
      </p:sp>
      <p:sp>
        <p:nvSpPr>
          <p:cNvPr id="302" name="Google Shape;302;p3"/>
          <p:cNvSpPr txBox="1">
            <a:spLocks noGrp="1"/>
          </p:cNvSpPr>
          <p:nvPr>
            <p:ph idx="1"/>
          </p:nvPr>
        </p:nvSpPr>
        <p:spPr>
          <a:xfrm>
            <a:off x="455612" y="1371601"/>
            <a:ext cx="10972799" cy="4876800"/>
          </a:xfrm>
          <a:prstGeom prst="rect">
            <a:avLst/>
          </a:prstGeom>
          <a:noFill/>
          <a:ln>
            <a:noFill/>
          </a:ln>
        </p:spPr>
        <p:txBody>
          <a:bodyPr spcFirstLastPara="1" wrap="square" lIns="91425" tIns="45700" rIns="91425" bIns="45700" anchor="t" anchorCtr="0">
            <a:normAutofit/>
          </a:bodyPr>
          <a:lstStyle/>
          <a:p>
            <a:pPr marL="0" marR="0" lvl="0" indent="0" algn="just" rtl="0">
              <a:lnSpc>
                <a:spcPct val="107000"/>
              </a:lnSpc>
              <a:spcBef>
                <a:spcPts val="0"/>
              </a:spcBef>
              <a:spcAft>
                <a:spcPts val="0"/>
              </a:spcAft>
              <a:buSzPts val="1440"/>
              <a:buChar char="●"/>
            </a:pPr>
            <a:r>
              <a:rPr lang="en-US" sz="1800">
                <a:latin typeface="Constantia"/>
                <a:ea typeface="Constantia"/>
                <a:cs typeface="Constantia"/>
                <a:sym typeface="Constantia"/>
              </a:rP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a:p>
          <a:p>
            <a:pPr marL="0" marR="0" lvl="0" indent="0" algn="just" rtl="0">
              <a:lnSpc>
                <a:spcPct val="107000"/>
              </a:lnSpc>
              <a:spcBef>
                <a:spcPts val="800"/>
              </a:spcBef>
              <a:spcAft>
                <a:spcPts val="0"/>
              </a:spcAft>
              <a:buSzPts val="1440"/>
              <a:buNone/>
            </a:pPr>
            <a:endParaRPr sz="1800">
              <a:latin typeface="Constantia"/>
              <a:ea typeface="Constantia"/>
              <a:cs typeface="Constantia"/>
              <a:sym typeface="Constantia"/>
            </a:endParaRPr>
          </a:p>
          <a:p>
            <a:pPr marL="0" marR="0" lvl="0" indent="0" algn="just" rtl="0">
              <a:lnSpc>
                <a:spcPct val="107000"/>
              </a:lnSpc>
              <a:spcBef>
                <a:spcPts val="800"/>
              </a:spcBef>
              <a:spcAft>
                <a:spcPts val="0"/>
              </a:spcAft>
              <a:buSzPts val="1440"/>
              <a:buChar char="●"/>
            </a:pPr>
            <a:r>
              <a:rPr lang="en-US" sz="1800">
                <a:latin typeface="Constantia"/>
                <a:ea typeface="Constantia"/>
                <a:cs typeface="Constantia"/>
                <a:sym typeface="Constantia"/>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endParaRPr/>
          </a:p>
          <a:p>
            <a:pPr marL="0" marR="0" lvl="0" indent="0" algn="just" rtl="0">
              <a:lnSpc>
                <a:spcPct val="107000"/>
              </a:lnSpc>
              <a:spcBef>
                <a:spcPts val="800"/>
              </a:spcBef>
              <a:spcAft>
                <a:spcPts val="0"/>
              </a:spcAft>
              <a:buSzPts val="1440"/>
              <a:buChar char="●"/>
            </a:pPr>
            <a:r>
              <a:rPr lang="en-US" sz="1800">
                <a:latin typeface="Constantia"/>
                <a:ea typeface="Constantia"/>
                <a:cs typeface="Constantia"/>
                <a:sym typeface="Constantia"/>
              </a:rPr>
              <a:t>One of microfinance working in telecom sector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a:p>
          <a:p>
            <a:pPr marL="0" marR="0" lvl="0" indent="91440" algn="just" rtl="0">
              <a:lnSpc>
                <a:spcPct val="107000"/>
              </a:lnSpc>
              <a:spcBef>
                <a:spcPts val="800"/>
              </a:spcBef>
              <a:spcAft>
                <a:spcPts val="0"/>
              </a:spcAft>
              <a:buSzPts val="1440"/>
              <a:buNone/>
            </a:pPr>
            <a:endParaRPr sz="1800">
              <a:latin typeface="Constantia"/>
              <a:ea typeface="Constantia"/>
              <a:cs typeface="Constantia"/>
              <a:sym typeface="Constantia"/>
            </a:endParaRPr>
          </a:p>
          <a:p>
            <a:pPr marL="342797" lvl="0" indent="-241247" algn="l" rtl="0">
              <a:spcBef>
                <a:spcPts val="1800"/>
              </a:spcBef>
              <a:spcAft>
                <a:spcPts val="0"/>
              </a:spcAft>
              <a:buSzPts val="15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6"/>
        <p:cNvGrpSpPr/>
        <p:nvPr/>
      </p:nvGrpSpPr>
      <p:grpSpPr>
        <a:xfrm>
          <a:off x="0" y="0"/>
          <a:ext cx="0" cy="0"/>
          <a:chOff x="0" y="0"/>
          <a:chExt cx="0" cy="0"/>
        </a:xfrm>
      </p:grpSpPr>
      <p:sp>
        <p:nvSpPr>
          <p:cNvPr id="307" name="Google Shape;307;p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Micro Credit and its importance</a:t>
            </a:r>
            <a:endParaRPr b="1"/>
          </a:p>
        </p:txBody>
      </p:sp>
      <p:sp>
        <p:nvSpPr>
          <p:cNvPr id="308" name="Google Shape;308;p4"/>
          <p:cNvSpPr txBox="1">
            <a:spLocks noGrp="1"/>
          </p:cNvSpPr>
          <p:nvPr>
            <p:ph idx="1"/>
          </p:nvPr>
        </p:nvSpPr>
        <p:spPr>
          <a:xfrm>
            <a:off x="455613" y="1524001"/>
            <a:ext cx="9591624" cy="4724400"/>
          </a:xfrm>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SzPts val="1520"/>
              <a:buChar char="●"/>
            </a:pPr>
            <a:r>
              <a:rPr lang="en-US">
                <a:latin typeface="Constantia"/>
                <a:ea typeface="Constantia"/>
                <a:cs typeface="Constantia"/>
                <a:sym typeface="Constantia"/>
              </a:rPr>
              <a:t>Microcredit is a common form of microfinance that involves an extremely small loan given to an individual to help them become self-employed or grow a small business.</a:t>
            </a:r>
            <a:endParaRPr/>
          </a:p>
          <a:p>
            <a:pPr marL="342797" lvl="0" indent="-241247" algn="l" rtl="0">
              <a:spcBef>
                <a:spcPts val="1000"/>
              </a:spcBef>
              <a:spcAft>
                <a:spcPts val="0"/>
              </a:spcAft>
              <a:buSzPts val="1599"/>
              <a:buNone/>
            </a:pPr>
            <a:endParaRPr>
              <a:latin typeface="Constantia"/>
              <a:ea typeface="Constantia"/>
              <a:cs typeface="Constantia"/>
              <a:sym typeface="Constantia"/>
            </a:endParaRPr>
          </a:p>
          <a:p>
            <a:pPr marL="342797" lvl="0" indent="-342797" algn="l" rtl="0">
              <a:spcBef>
                <a:spcPts val="1000"/>
              </a:spcBef>
              <a:spcAft>
                <a:spcPts val="0"/>
              </a:spcAft>
              <a:buSzPts val="1600"/>
              <a:buChar char="●"/>
            </a:pPr>
            <a:r>
              <a:rPr lang="en-US" sz="2000">
                <a:latin typeface="Constantia"/>
                <a:ea typeface="Constantia"/>
                <a:cs typeface="Constantia"/>
                <a:sym typeface="Constantia"/>
              </a:rPr>
              <a:t>Today, microfinance is widely accepted as a poverty-reduction tool, representing $70 billion in outstanding loans and a global outreach of 200 million clients.</a:t>
            </a:r>
            <a:endParaRPr/>
          </a:p>
          <a:p>
            <a:pPr marL="342797" lvl="0" indent="-241197" algn="l" rtl="0">
              <a:spcBef>
                <a:spcPts val="1000"/>
              </a:spcBef>
              <a:spcAft>
                <a:spcPts val="0"/>
              </a:spcAft>
              <a:buSzPts val="1600"/>
              <a:buNone/>
            </a:pPr>
            <a:endParaRPr sz="2000">
              <a:latin typeface="Constantia"/>
              <a:ea typeface="Constantia"/>
              <a:cs typeface="Constantia"/>
              <a:sym typeface="Constantia"/>
            </a:endParaRPr>
          </a:p>
          <a:p>
            <a:pPr marL="342797" lvl="0" indent="-342797" algn="l" rtl="0">
              <a:spcBef>
                <a:spcPts val="1000"/>
              </a:spcBef>
              <a:spcAft>
                <a:spcPts val="0"/>
              </a:spcAft>
              <a:buSzPts val="1600"/>
              <a:buChar char="●"/>
            </a:pPr>
            <a:r>
              <a:rPr lang="en-US" sz="2000">
                <a:latin typeface="Constantia"/>
                <a:ea typeface="Constantia"/>
                <a:cs typeface="Constantia"/>
                <a:sym typeface="Constantia"/>
              </a:rPr>
              <a:t>Micro credit solution provides operators and service providers with the ability to extend their service to their users through a small, short term credit facility.  When we go through the dataset provided, we are supposed to examine methodically all the attributes provided, classify the customers between defaulters and non-defaulters and reduce the chances of fraudulence micro credit loan by users.</a:t>
            </a:r>
            <a:endParaRPr/>
          </a:p>
          <a:p>
            <a:pPr marL="342797" lvl="0" indent="-241247" algn="l" rtl="0">
              <a:spcBef>
                <a:spcPts val="1000"/>
              </a:spcBef>
              <a:spcAft>
                <a:spcPts val="0"/>
              </a:spcAft>
              <a:buSzPts val="1599"/>
              <a:buNone/>
            </a:pPr>
            <a:endParaRPr>
              <a:latin typeface="Constantia"/>
              <a:ea typeface="Constantia"/>
              <a:cs typeface="Constantia"/>
              <a:sym typeface="Constant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2"/>
        <p:cNvGrpSpPr/>
        <p:nvPr/>
      </p:nvGrpSpPr>
      <p:grpSpPr>
        <a:xfrm>
          <a:off x="0" y="0"/>
          <a:ext cx="0" cy="0"/>
          <a:chOff x="0" y="0"/>
          <a:chExt cx="0" cy="0"/>
        </a:xfrm>
      </p:grpSpPr>
      <p:sp>
        <p:nvSpPr>
          <p:cNvPr id="313" name="Google Shape;313;p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Importing Libraries</a:t>
            </a:r>
            <a:br>
              <a:rPr lang="en-US" b="1"/>
            </a:br>
            <a:endParaRPr b="1"/>
          </a:p>
        </p:txBody>
      </p:sp>
      <p:sp>
        <p:nvSpPr>
          <p:cNvPr id="314" name="Google Shape;314;p5"/>
          <p:cNvSpPr txBox="1">
            <a:spLocks noGrp="1"/>
          </p:cNvSpPr>
          <p:nvPr>
            <p:ph idx="1"/>
          </p:nvPr>
        </p:nvSpPr>
        <p:spPr>
          <a:xfrm>
            <a:off x="912813" y="1600201"/>
            <a:ext cx="9134424" cy="4648200"/>
          </a:xfrm>
          <a:prstGeom prst="rect">
            <a:avLst/>
          </a:prstGeom>
          <a:noFill/>
          <a:ln>
            <a:noFill/>
          </a:ln>
        </p:spPr>
        <p:txBody>
          <a:bodyPr spcFirstLastPara="1" wrap="square" lIns="91425" tIns="45700" rIns="91425" bIns="45700" anchor="t" anchorCtr="0">
            <a:normAutofit/>
          </a:bodyPr>
          <a:lstStyle/>
          <a:p>
            <a:pPr marL="342797" lvl="0" indent="-342797" algn="l" rtl="0">
              <a:spcBef>
                <a:spcPts val="0"/>
              </a:spcBef>
              <a:spcAft>
                <a:spcPts val="0"/>
              </a:spcAft>
              <a:buSzPts val="1520"/>
              <a:buChar char="●"/>
            </a:pPr>
            <a:r>
              <a:rPr lang="en-US">
                <a:latin typeface="Constantia"/>
                <a:ea typeface="Constantia"/>
                <a:cs typeface="Constantia"/>
                <a:sym typeface="Constantia"/>
              </a:rPr>
              <a:t>To start with, we import all the necessary libraries required in performing all the steps of data analysis. We have imported the following libraries </a:t>
            </a:r>
            <a:endParaRPr/>
          </a:p>
          <a:p>
            <a:pPr marL="342797" lvl="0" indent="-342797" algn="l" rtl="0">
              <a:spcBef>
                <a:spcPts val="1000"/>
              </a:spcBef>
              <a:spcAft>
                <a:spcPts val="0"/>
              </a:spcAft>
              <a:buSzPts val="1520"/>
              <a:buChar char="●"/>
            </a:pPr>
            <a:r>
              <a:rPr lang="en-US">
                <a:latin typeface="Constantia"/>
                <a:ea typeface="Constantia"/>
                <a:cs typeface="Constantia"/>
                <a:sym typeface="Constantia"/>
              </a:rPr>
              <a:t>NumPy, Pandas : </a:t>
            </a:r>
            <a:endParaRPr/>
          </a:p>
          <a:p>
            <a:pPr marL="342797" lvl="0" indent="-342797" algn="l" rtl="0">
              <a:spcBef>
                <a:spcPts val="1000"/>
              </a:spcBef>
              <a:spcAft>
                <a:spcPts val="0"/>
              </a:spcAft>
              <a:buSzPts val="1520"/>
              <a:buChar char="●"/>
            </a:pPr>
            <a:r>
              <a:rPr lang="en-US">
                <a:latin typeface="Constantia"/>
                <a:ea typeface="Constantia"/>
                <a:cs typeface="Constantia"/>
                <a:sym typeface="Constantia"/>
              </a:rPr>
              <a:t>NumPy is a library for Python that adds support for large, multi-dimensional arrays and    matrices, along with a large collection of high-level mathematical functions to operate on these   arrays. Pandas is a high-level data manipulation tool that is built on the NumPy package.</a:t>
            </a:r>
            <a:endParaRPr/>
          </a:p>
          <a:p>
            <a:pPr marL="342797" lvl="0" indent="-342797" algn="l" rtl="0">
              <a:spcBef>
                <a:spcPts val="1000"/>
              </a:spcBef>
              <a:spcAft>
                <a:spcPts val="0"/>
              </a:spcAft>
              <a:buSzPts val="1520"/>
              <a:buChar char="●"/>
            </a:pPr>
            <a:r>
              <a:rPr lang="en-US">
                <a:latin typeface="Constantia"/>
                <a:ea typeface="Constantia"/>
                <a:cs typeface="Constantia"/>
                <a:sym typeface="Constantia"/>
              </a:rPr>
              <a:t>Matplotlib.pyplot, Seaborn: </a:t>
            </a:r>
            <a:endParaRPr/>
          </a:p>
          <a:p>
            <a:pPr marL="342797" lvl="0" indent="-342797" algn="l" rtl="0">
              <a:spcBef>
                <a:spcPts val="1000"/>
              </a:spcBef>
              <a:spcAft>
                <a:spcPts val="0"/>
              </a:spcAft>
              <a:buSzPts val="1520"/>
              <a:buChar char="●"/>
            </a:pPr>
            <a:r>
              <a:rPr lang="en-US">
                <a:latin typeface="Constantia"/>
                <a:ea typeface="Constantia"/>
                <a:cs typeface="Constantia"/>
                <a:sym typeface="Constantia"/>
              </a:rPr>
              <a:t>Matplotlib is a plotting library for the Python programming language and its numerical mathematics extension NumPy.</a:t>
            </a:r>
            <a:endParaRPr/>
          </a:p>
          <a:p>
            <a:pPr marL="342797" lvl="0" indent="-342797" algn="l" rtl="0">
              <a:spcBef>
                <a:spcPts val="1000"/>
              </a:spcBef>
              <a:spcAft>
                <a:spcPts val="0"/>
              </a:spcAft>
              <a:buSzPts val="1520"/>
              <a:buChar char="●"/>
            </a:pPr>
            <a:r>
              <a:rPr lang="en-US">
                <a:latin typeface="Constantia"/>
                <a:ea typeface="Constantia"/>
                <a:cs typeface="Constantia"/>
                <a:sym typeface="Constantia"/>
              </a:rPr>
              <a:t>Seaborn is a Python data visualization library based on matplotlib which provides a high-level interface for drawing attractive and informative statistical graphics.</a:t>
            </a:r>
            <a:endParaRPr/>
          </a:p>
          <a:p>
            <a:pPr marL="342797" lvl="0" indent="-241247" algn="l" rtl="0">
              <a:spcBef>
                <a:spcPts val="1000"/>
              </a:spcBef>
              <a:spcAft>
                <a:spcPts val="0"/>
              </a:spcAft>
              <a:buSzPts val="1599"/>
              <a:buNone/>
            </a:pPr>
            <a:endParaRPr>
              <a:latin typeface="Constantia"/>
              <a:ea typeface="Constantia"/>
              <a:cs typeface="Constantia"/>
              <a:sym typeface="Constant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
        <p:cNvGrpSpPr/>
        <p:nvPr/>
      </p:nvGrpSpPr>
      <p:grpSpPr>
        <a:xfrm>
          <a:off x="0" y="0"/>
          <a:ext cx="0" cy="0"/>
          <a:chOff x="0" y="0"/>
          <a:chExt cx="0" cy="0"/>
        </a:xfrm>
      </p:grpSpPr>
      <p:sp>
        <p:nvSpPr>
          <p:cNvPr id="319" name="Google Shape;319;p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Dataset Information</a:t>
            </a:r>
            <a:endParaRPr/>
          </a:p>
        </p:txBody>
      </p:sp>
      <p:sp>
        <p:nvSpPr>
          <p:cNvPr id="320" name="Google Shape;320;p6"/>
          <p:cNvSpPr txBox="1">
            <a:spLocks noGrp="1"/>
          </p:cNvSpPr>
          <p:nvPr>
            <p:ph idx="1"/>
          </p:nvPr>
        </p:nvSpPr>
        <p:spPr>
          <a:xfrm>
            <a:off x="379412" y="1447800"/>
            <a:ext cx="9591624" cy="4195481"/>
          </a:xfrm>
          <a:prstGeom prst="rect">
            <a:avLst/>
          </a:prstGeom>
          <a:noFill/>
          <a:ln>
            <a:noFill/>
          </a:ln>
        </p:spPr>
        <p:txBody>
          <a:bodyPr spcFirstLastPara="1" wrap="square" lIns="91425" tIns="45700" rIns="91425" bIns="45700" anchor="t" anchorCtr="0">
            <a:normAutofit/>
          </a:bodyPr>
          <a:lstStyle/>
          <a:p>
            <a:pPr marL="0" marR="0" lvl="0" indent="0" algn="just" rtl="0">
              <a:lnSpc>
                <a:spcPct val="107000"/>
              </a:lnSpc>
              <a:spcBef>
                <a:spcPts val="0"/>
              </a:spcBef>
              <a:spcAft>
                <a:spcPts val="0"/>
              </a:spcAft>
              <a:buSzPts val="1440"/>
              <a:buChar char="●"/>
            </a:pPr>
            <a:r>
              <a:rPr lang="en-US" sz="1800">
                <a:latin typeface="Times New Roman"/>
                <a:ea typeface="Times New Roman"/>
                <a:cs typeface="Times New Roman"/>
                <a:sym typeface="Times New Roman"/>
              </a:rPr>
              <a:t>The sample data is provided to Flip Robo from their client database.</a:t>
            </a:r>
            <a:endParaRPr/>
          </a:p>
          <a:p>
            <a:pPr marL="0" marR="0" lvl="0" indent="0" algn="just" rtl="0">
              <a:lnSpc>
                <a:spcPct val="107000"/>
              </a:lnSpc>
              <a:spcBef>
                <a:spcPts val="800"/>
              </a:spcBef>
              <a:spcAft>
                <a:spcPts val="0"/>
              </a:spcAft>
              <a:buSzPts val="1440"/>
              <a:buChar char="●"/>
            </a:pPr>
            <a:r>
              <a:rPr lang="en-US" sz="1800">
                <a:latin typeface="Times New Roman"/>
                <a:ea typeface="Times New Roman"/>
                <a:cs typeface="Times New Roman"/>
                <a:sym typeface="Times New Roman"/>
              </a:rPr>
              <a:t> It is hereby given to me for this exercise. The data provided is in the form csv file, I’ll be converting it into DataFrame to perform basic operations on rows/columns like selecting, deleting, adding, and renaming. To improve the selection of customers for the credit, the client wants some predictions that could help them in further investment and improvement in selection of customers.</a:t>
            </a:r>
            <a:endParaRPr sz="1800">
              <a:latin typeface="Calibri"/>
              <a:ea typeface="Calibri"/>
              <a:cs typeface="Calibri"/>
              <a:sym typeface="Calibri"/>
            </a:endParaRPr>
          </a:p>
          <a:p>
            <a:pPr marL="0" marR="0" lvl="0" indent="0" algn="just" rtl="0">
              <a:lnSpc>
                <a:spcPct val="107000"/>
              </a:lnSpc>
              <a:spcBef>
                <a:spcPts val="800"/>
              </a:spcBef>
              <a:spcAft>
                <a:spcPts val="0"/>
              </a:spcAft>
              <a:buSzPts val="1440"/>
              <a:buChar char="●"/>
            </a:pPr>
            <a:r>
              <a:rPr lang="en-US" sz="1800">
                <a:latin typeface="Times New Roman"/>
                <a:ea typeface="Times New Roman"/>
                <a:cs typeface="Times New Roman"/>
                <a:sym typeface="Times New Roman"/>
              </a:rPr>
              <a:t>There are 209593 rows and 37 columns in the dataset provided. All the attributes are numerical datatypes except ‘pCircle’ and ‘pdate’.</a:t>
            </a:r>
            <a:endParaRPr/>
          </a:p>
          <a:p>
            <a:pPr marL="0" marR="0" lvl="0" indent="91440" algn="just" rtl="0">
              <a:lnSpc>
                <a:spcPct val="107000"/>
              </a:lnSpc>
              <a:spcBef>
                <a:spcPts val="800"/>
              </a:spcBef>
              <a:spcAft>
                <a:spcPts val="0"/>
              </a:spcAft>
              <a:buSzPts val="1440"/>
              <a:buNone/>
            </a:pPr>
            <a:endParaRPr sz="1800">
              <a:latin typeface="Calibri"/>
              <a:ea typeface="Calibri"/>
              <a:cs typeface="Calibri"/>
              <a:sym typeface="Calibri"/>
            </a:endParaRPr>
          </a:p>
          <a:p>
            <a:pPr marL="342797" lvl="0" indent="-241247" algn="l" rtl="0">
              <a:spcBef>
                <a:spcPts val="1800"/>
              </a:spcBef>
              <a:spcAft>
                <a:spcPts val="0"/>
              </a:spcAft>
              <a:buSzPts val="15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15352f21388_0_1"/>
          <p:cNvSpPr txBox="1">
            <a:spLocks noGrp="1"/>
          </p:cNvSpPr>
          <p:nvPr>
            <p:ph type="title"/>
          </p:nvPr>
        </p:nvSpPr>
        <p:spPr>
          <a:xfrm rot="10800000" flipH="1">
            <a:off x="645943" y="330917"/>
            <a:ext cx="33300" cy="12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
              <a:t>l</a:t>
            </a:r>
            <a:endParaRPr sz="100"/>
          </a:p>
        </p:txBody>
      </p:sp>
      <p:sp>
        <p:nvSpPr>
          <p:cNvPr id="327" name="Google Shape;327;g15352f21388_0_1"/>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28" name="Google Shape;328;g15352f21388_0_1"/>
          <p:cNvPicPr preferRelativeResize="0"/>
          <p:nvPr/>
        </p:nvPicPr>
        <p:blipFill>
          <a:blip r:embed="rId3">
            <a:alphaModFix/>
          </a:blip>
          <a:stretch>
            <a:fillRect/>
          </a:stretch>
        </p:blipFill>
        <p:spPr>
          <a:xfrm>
            <a:off x="0" y="0"/>
            <a:ext cx="12188826"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2"/>
        <p:cNvGrpSpPr/>
        <p:nvPr/>
      </p:nvGrpSpPr>
      <p:grpSpPr>
        <a:xfrm>
          <a:off x="0" y="0"/>
          <a:ext cx="0" cy="0"/>
          <a:chOff x="0" y="0"/>
          <a:chExt cx="0" cy="0"/>
        </a:xfrm>
      </p:grpSpPr>
      <p:sp>
        <p:nvSpPr>
          <p:cNvPr id="333" name="Google Shape;333;p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Description of the dataset</a:t>
            </a:r>
            <a:endParaRPr/>
          </a:p>
        </p:txBody>
      </p:sp>
      <p:graphicFrame>
        <p:nvGraphicFramePr>
          <p:cNvPr id="334" name="Google Shape;334;p7"/>
          <p:cNvGraphicFramePr/>
          <p:nvPr/>
        </p:nvGraphicFramePr>
        <p:xfrm>
          <a:off x="1065212" y="1371600"/>
          <a:ext cx="10210800" cy="4815910"/>
        </p:xfrm>
        <a:graphic>
          <a:graphicData uri="http://schemas.openxmlformats.org/drawingml/2006/table">
            <a:tbl>
              <a:tblPr firstRow="1" bandRow="1">
                <a:noFill/>
                <a:tableStyleId>{8511BBDB-36B5-4043-977D-6E33529F5092}</a:tableStyleId>
              </a:tblPr>
              <a:tblGrid>
                <a:gridCol w="1360275">
                  <a:extLst>
                    <a:ext uri="{9D8B030D-6E8A-4147-A177-3AD203B41FA5}">
                      <a16:colId xmlns:a16="http://schemas.microsoft.com/office/drawing/2014/main" val="20000"/>
                    </a:ext>
                  </a:extLst>
                </a:gridCol>
                <a:gridCol w="2525925">
                  <a:extLst>
                    <a:ext uri="{9D8B030D-6E8A-4147-A177-3AD203B41FA5}">
                      <a16:colId xmlns:a16="http://schemas.microsoft.com/office/drawing/2014/main" val="20001"/>
                    </a:ext>
                  </a:extLst>
                </a:gridCol>
                <a:gridCol w="63246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799" b="0" u="none" strike="noStrike" cap="none">
                          <a:solidFill>
                            <a:schemeClr val="dk1"/>
                          </a:solidFill>
                          <a:latin typeface="Constantia"/>
                          <a:ea typeface="Constantia"/>
                          <a:cs typeface="Constantia"/>
                          <a:sym typeface="Constantia"/>
                        </a:rPr>
                        <a:t>Index</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Variable</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Definition</a:t>
                      </a:r>
                      <a:endParaRPr/>
                    </a:p>
                  </a:txBody>
                  <a:tcPr marL="6350" marR="6350" marT="6350" marB="0" anchor="b"/>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label</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Flag indicating whether the user paid back the credit amount within 5 days of issuing the loan{1:success, 0:failure}</a:t>
                      </a:r>
                      <a:endParaRPr/>
                    </a:p>
                  </a:txBody>
                  <a:tcPr marL="6350" marR="6350" marT="6350" marB="0" anchor="b"/>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msisdn</a:t>
                      </a:r>
                      <a:endParaRPr sz="1800" b="0" i="0" u="none" strike="noStrike">
                        <a:solidFill>
                          <a:srgbClr val="000000"/>
                        </a:solidFill>
                        <a:latin typeface="Constantia"/>
                        <a:ea typeface="Constantia"/>
                        <a:cs typeface="Constantia"/>
                        <a:sym typeface="Constantia"/>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mobile number of user</a:t>
                      </a:r>
                      <a:endParaRPr/>
                    </a:p>
                  </a:txBody>
                  <a:tcPr marL="6350" marR="6350" marT="6350" marB="0" anchor="b"/>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3</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aon</a:t>
                      </a:r>
                      <a:endParaRPr sz="1800" b="0" i="0" u="none" strike="noStrike">
                        <a:solidFill>
                          <a:srgbClr val="000000"/>
                        </a:solidFill>
                        <a:latin typeface="Constantia"/>
                        <a:ea typeface="Constantia"/>
                        <a:cs typeface="Constantia"/>
                        <a:sym typeface="Constantia"/>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age on cellular network in days</a:t>
                      </a:r>
                      <a:endParaRPr/>
                    </a:p>
                  </a:txBody>
                  <a:tcPr marL="6350" marR="6350" marT="6350" marB="0" anchor="b"/>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4</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daily_decr30</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Daily amount spent from main account, averaged over last 30 days (in Indonesian Rupiah)</a:t>
                      </a:r>
                      <a:endParaRPr/>
                    </a:p>
                  </a:txBody>
                  <a:tcPr marL="6350" marR="6350" marT="6350" marB="0" anchor="b"/>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5</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daily_decr90</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Daily amount spent from main account, averaged over last 90 days (in Indonesian Rupiah)</a:t>
                      </a:r>
                      <a:endParaRPr/>
                    </a:p>
                  </a:txBody>
                  <a:tcPr marL="6350" marR="6350" marT="6350" marB="0" anchor="b"/>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6</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rental30</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Average main account balance over last 30 days</a:t>
                      </a:r>
                      <a:endParaRPr/>
                    </a:p>
                  </a:txBody>
                  <a:tcPr marL="6350" marR="6350" marT="6350" marB="0" anchor="b"/>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7</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Rental90</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Average main account balance over last 90 days</a:t>
                      </a:r>
                      <a:endParaRPr/>
                    </a:p>
                  </a:txBody>
                  <a:tcPr marL="6350" marR="6350" marT="6350" marB="0" anchor="b"/>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8</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last_rech_date_ma</a:t>
                      </a:r>
                      <a:endParaRPr sz="1800" b="0" i="0" u="none" strike="noStrike">
                        <a:solidFill>
                          <a:srgbClr val="000000"/>
                        </a:solidFill>
                        <a:latin typeface="Constantia"/>
                        <a:ea typeface="Constantia"/>
                        <a:cs typeface="Constantia"/>
                        <a:sym typeface="Constantia"/>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days till last recharge of main account</a:t>
                      </a:r>
                      <a:endParaRPr/>
                    </a:p>
                  </a:txBody>
                  <a:tcPr marL="6350" marR="6350" marT="6350" marB="0" anchor="b"/>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9</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last_rech_date_da</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days till last recharge of data account</a:t>
                      </a:r>
                      <a:endParaRPr/>
                    </a:p>
                  </a:txBody>
                  <a:tcPr marL="6350" marR="6350" marT="6350" marB="0" anchor="b"/>
                </a:tc>
                <a:extLst>
                  <a:ext uri="{0D108BD9-81ED-4DB2-BD59-A6C34878D82A}">
                    <a16:rowId xmlns:a16="http://schemas.microsoft.com/office/drawing/2014/main" val="10009"/>
                  </a:ext>
                </a:extLst>
              </a:tr>
              <a:tr h="228600">
                <a:tc>
                  <a:txBody>
                    <a:bodyPr/>
                    <a:lstStyle/>
                    <a:p>
                      <a:pPr marL="0" marR="0" lvl="0" indent="0" algn="ctr" rtl="0">
                        <a:spcBef>
                          <a:spcPts val="0"/>
                        </a:spcBef>
                        <a:spcAft>
                          <a:spcPts val="0"/>
                        </a:spcAft>
                        <a:buNone/>
                      </a:pPr>
                      <a:r>
                        <a:rPr lang="en-US" sz="1799">
                          <a:latin typeface="Constantia"/>
                          <a:ea typeface="Constantia"/>
                          <a:cs typeface="Constantia"/>
                          <a:sym typeface="Constantia"/>
                        </a:rPr>
                        <a:t>10</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last_rech_amt_ma</a:t>
                      </a:r>
                      <a:endParaRPr sz="1800" b="0" i="0" u="none" strike="noStrike">
                        <a:solidFill>
                          <a:srgbClr val="000000"/>
                        </a:solidFill>
                        <a:latin typeface="Constantia"/>
                        <a:ea typeface="Constantia"/>
                        <a:cs typeface="Constantia"/>
                        <a:sym typeface="Constantia"/>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Amount of last recharge of main account (in Indonesian Rupiah)</a:t>
                      </a:r>
                      <a:endParaRPr/>
                    </a:p>
                  </a:txBody>
                  <a:tcPr marL="6350" marR="6350" marT="6350" marB="0" anchor="b"/>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8"/>
        <p:cNvGrpSpPr/>
        <p:nvPr/>
      </p:nvGrpSpPr>
      <p:grpSpPr>
        <a:xfrm>
          <a:off x="0" y="0"/>
          <a:ext cx="0" cy="0"/>
          <a:chOff x="0" y="0"/>
          <a:chExt cx="0" cy="0"/>
        </a:xfrm>
      </p:grpSpPr>
      <p:sp>
        <p:nvSpPr>
          <p:cNvPr id="339" name="Google Shape;339;p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100"/>
              <a:buFont typeface="Constantia"/>
              <a:buNone/>
            </a:pPr>
            <a:r>
              <a:rPr lang="en-US" b="1">
                <a:latin typeface="Constantia"/>
                <a:ea typeface="Constantia"/>
                <a:cs typeface="Constantia"/>
                <a:sym typeface="Constantia"/>
              </a:rPr>
              <a:t>Description of the dataset</a:t>
            </a:r>
            <a:endParaRPr/>
          </a:p>
        </p:txBody>
      </p:sp>
      <p:graphicFrame>
        <p:nvGraphicFramePr>
          <p:cNvPr id="340" name="Google Shape;340;p8"/>
          <p:cNvGraphicFramePr/>
          <p:nvPr/>
        </p:nvGraphicFramePr>
        <p:xfrm>
          <a:off x="1141412" y="1447800"/>
          <a:ext cx="8906800" cy="5184190"/>
        </p:xfrm>
        <a:graphic>
          <a:graphicData uri="http://schemas.openxmlformats.org/drawingml/2006/table">
            <a:tbl>
              <a:tblPr firstRow="1" bandRow="1">
                <a:noFill/>
                <a:tableStyleId>{8511BBDB-36B5-4043-977D-6E33529F5092}</a:tableStyleId>
              </a:tblPr>
              <a:tblGrid>
                <a:gridCol w="106772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60102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799" b="0">
                          <a:solidFill>
                            <a:schemeClr val="dk1"/>
                          </a:solidFill>
                          <a:latin typeface="Constantia"/>
                          <a:ea typeface="Constantia"/>
                          <a:cs typeface="Constantia"/>
                          <a:sym typeface="Constantia"/>
                        </a:rPr>
                        <a:t>Index</a:t>
                      </a:r>
                      <a:endParaRPr/>
                    </a:p>
                  </a:txBody>
                  <a:tcPr marL="91450" marR="91450" marT="45725" marB="45725"/>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Variable</a:t>
                      </a:r>
                      <a:endParaRPr/>
                    </a:p>
                  </a:txBody>
                  <a:tcPr marL="6350" marR="6350" marT="6350" marB="0" anchor="b"/>
                </a:tc>
                <a:tc>
                  <a:txBody>
                    <a:bodyPr/>
                    <a:lstStyle/>
                    <a:p>
                      <a:pPr marL="0" marR="0" lvl="0" indent="0" algn="ctr" rtl="0">
                        <a:spcBef>
                          <a:spcPts val="0"/>
                        </a:spcBef>
                        <a:spcAft>
                          <a:spcPts val="0"/>
                        </a:spcAft>
                        <a:buNone/>
                      </a:pPr>
                      <a:r>
                        <a:rPr lang="en-US" sz="1800" b="0" i="0" u="none" strike="noStrike">
                          <a:solidFill>
                            <a:srgbClr val="000000"/>
                          </a:solidFill>
                          <a:latin typeface="Constantia"/>
                          <a:ea typeface="Constantia"/>
                          <a:cs typeface="Constantia"/>
                          <a:sym typeface="Constantia"/>
                        </a:rPr>
                        <a:t>Definition</a:t>
                      </a:r>
                      <a:endParaRPr/>
                    </a:p>
                  </a:txBody>
                  <a:tcPr marL="6350" marR="6350" marT="6350" marB="0" anchor="b"/>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11</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cnt_ma_rech30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times main account got recharged in last 30 days</a:t>
                      </a:r>
                      <a:endParaRPr/>
                    </a:p>
                  </a:txBody>
                  <a:tcPr marL="6350" marR="6350" marT="6350" marB="0" anchor="b"/>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12</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fr_ma_rech30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Frequency of main account recharged in last 30 days</a:t>
                      </a:r>
                      <a:endParaRPr/>
                    </a:p>
                  </a:txBody>
                  <a:tcPr marL="6350" marR="6350" marT="6350" marB="0" anchor="b"/>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13</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sumamnt_ma_rech30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Total amount of recharge in main account over last 30 days (in Indonesian Rupiah)</a:t>
                      </a:r>
                      <a:endParaRPr/>
                    </a:p>
                  </a:txBody>
                  <a:tcPr marL="6350" marR="6350" marT="6350" marB="0" anchor="b"/>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14</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medianamnt_ma_rech30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amount of recharges done in main account over last 30 days at user level (in Indonesian Rupiah)</a:t>
                      </a:r>
                      <a:endParaRPr/>
                    </a:p>
                  </a:txBody>
                  <a:tcPr marL="6350" marR="6350" marT="6350" marB="0" anchor="b"/>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15</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medianmarechprebal30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main account balance just before recharge in last 30 days at user level (in Indonesian Rupiah)</a:t>
                      </a:r>
                      <a:endParaRPr/>
                    </a:p>
                  </a:txBody>
                  <a:tcPr marL="6350" marR="6350" marT="6350" marB="0" anchor="b"/>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16</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cnt_ma_rech90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Number of times main account got recharged in last 90 days</a:t>
                      </a:r>
                      <a:endParaRPr/>
                    </a:p>
                  </a:txBody>
                  <a:tcPr marL="6350" marR="6350" marT="6350" marB="0" anchor="b"/>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17</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fr_ma_rech90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Frequency of main account recharged in last 90 days</a:t>
                      </a:r>
                      <a:endParaRPr/>
                    </a:p>
                  </a:txBody>
                  <a:tcPr marL="6350" marR="6350" marT="6350" marB="0" anchor="b"/>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18</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sumamnt_ma_rech90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Total amount of recharge in main account over last 90 days (in Indonasian Rupiah)</a:t>
                      </a:r>
                      <a:endParaRPr/>
                    </a:p>
                  </a:txBody>
                  <a:tcPr marL="6350" marR="6350" marT="6350" marB="0" anchor="b"/>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19</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medianamnt_ma_rech90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amount of recharges done in main account over last 90 days at user level (in Indonasian Rupiah)</a:t>
                      </a:r>
                      <a:endParaRPr/>
                    </a:p>
                  </a:txBody>
                  <a:tcPr marL="6350" marR="6350" marT="6350" marB="0" anchor="b"/>
                </a:tc>
                <a:extLst>
                  <a:ext uri="{0D108BD9-81ED-4DB2-BD59-A6C34878D82A}">
                    <a16:rowId xmlns:a16="http://schemas.microsoft.com/office/drawing/2014/main" val="10009"/>
                  </a:ext>
                </a:extLst>
              </a:tr>
              <a:tr h="370850">
                <a:tc>
                  <a:txBody>
                    <a:bodyPr/>
                    <a:lstStyle/>
                    <a:p>
                      <a:pPr marL="0" marR="0" lvl="0" indent="0" algn="ctr" rtl="0">
                        <a:spcBef>
                          <a:spcPts val="0"/>
                        </a:spcBef>
                        <a:spcAft>
                          <a:spcPts val="0"/>
                        </a:spcAft>
                        <a:buNone/>
                      </a:pPr>
                      <a:r>
                        <a:rPr lang="en-US" sz="1799">
                          <a:latin typeface="Constantia"/>
                          <a:ea typeface="Constantia"/>
                          <a:cs typeface="Constantia"/>
                          <a:sym typeface="Constantia"/>
                        </a:rPr>
                        <a:t>20</a:t>
                      </a:r>
                      <a:endParaRPr/>
                    </a:p>
                  </a:txBody>
                  <a:tcPr marL="91450" marR="91450" marT="45725" marB="45725"/>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medianmarechprebal90</a:t>
                      </a:r>
                      <a:endParaRPr/>
                    </a:p>
                  </a:txBody>
                  <a:tcPr marL="6350" marR="6350" marT="6350" marB="0" anchor="b"/>
                </a:tc>
                <a:tc>
                  <a:txBody>
                    <a:bodyPr/>
                    <a:lstStyle/>
                    <a:p>
                      <a:pPr marL="0" marR="0" lvl="0" indent="0" algn="l" rtl="0">
                        <a:spcBef>
                          <a:spcPts val="0"/>
                        </a:spcBef>
                        <a:spcAft>
                          <a:spcPts val="0"/>
                        </a:spcAft>
                        <a:buNone/>
                      </a:pPr>
                      <a:r>
                        <a:rPr lang="en-US" sz="1800" b="0" i="0" u="none" strike="noStrike">
                          <a:solidFill>
                            <a:srgbClr val="000000"/>
                          </a:solidFill>
                          <a:latin typeface="Constantia"/>
                          <a:ea typeface="Constantia"/>
                          <a:cs typeface="Constantia"/>
                          <a:sym typeface="Constantia"/>
                        </a:rPr>
                        <a:t>Median of main account balance just before recharge in last 90 days at user level (in Indonasian Rupiah)</a:t>
                      </a:r>
                      <a:endParaRPr/>
                    </a:p>
                  </a:txBody>
                  <a:tcPr marL="6350" marR="6350" marT="6350" marB="0" anchor="b"/>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0</TotalTime>
  <Words>2269</Words>
  <Application>Microsoft Office PowerPoint</Application>
  <PresentationFormat>Custom</PresentationFormat>
  <Paragraphs>203</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Constantia</vt:lpstr>
      <vt:lpstr>Calibri</vt:lpstr>
      <vt:lpstr>Arial</vt:lpstr>
      <vt:lpstr>Times New Roman</vt:lpstr>
      <vt:lpstr>Calibri Light</vt:lpstr>
      <vt:lpstr>Algerian</vt:lpstr>
      <vt:lpstr>Century Gothic</vt:lpstr>
      <vt:lpstr>Roboto Slab</vt:lpstr>
      <vt:lpstr>Nunito</vt:lpstr>
      <vt:lpstr>Retrospect</vt:lpstr>
      <vt:lpstr>    MICRO CREDIT DEFAULTER</vt:lpstr>
      <vt:lpstr>Work Flow</vt:lpstr>
      <vt:lpstr>Introduction</vt:lpstr>
      <vt:lpstr>Micro Credit and its importance</vt:lpstr>
      <vt:lpstr>Importing Libraries </vt:lpstr>
      <vt:lpstr>Dataset Information</vt:lpstr>
      <vt:lpstr>l</vt:lpstr>
      <vt:lpstr>Description of the dataset</vt:lpstr>
      <vt:lpstr>Description of the dataset</vt:lpstr>
      <vt:lpstr>Description of the dataset</vt:lpstr>
      <vt:lpstr>Description of the dataset</vt:lpstr>
      <vt:lpstr>Observations:</vt:lpstr>
      <vt:lpstr>Data Pre-processing and  Exploratory data analysis</vt:lpstr>
      <vt:lpstr>Heatmap: Heat map showing the correlation between the attributes. From the heatmap we observe that, 'amnt_loans30'&amp;'cnt_loans90', 'daily_decr30 &amp; daily_decr90' have strong correlation. We can remove one of the attributes to reduce multicollinearity.  </vt:lpstr>
      <vt:lpstr>Correlation with target variable:-</vt:lpstr>
      <vt:lpstr>Resampling target data In the graph below,  0- shows loan defaulters customers. 1- shows percentage of loan non-defaulters' customers We have used random over-sampling technique to equalize the target variable.   </vt:lpstr>
      <vt:lpstr>Identification of possible problem-solving approaches </vt:lpstr>
      <vt:lpstr>Testing of Identified Approaches (Algorithms)</vt:lpstr>
      <vt:lpstr>Testing of Identified Approaches (Algorithms)</vt:lpstr>
      <vt:lpstr>Run and Evaluate selected models:-</vt:lpstr>
      <vt:lpstr>Run and Evaluate selected models:-</vt:lpstr>
      <vt:lpstr>Run and Evaluate selected models</vt:lpstr>
      <vt:lpstr>Run and Evaluate selected models</vt:lpstr>
      <vt:lpstr>Run and Evaluate selected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MICRO CREDIT DEFAULTER</dc:title>
  <dc:creator>Akshaykumar Torangatti -X (atoranga - TATA CONSULTANCY SERVICES LIMITED at Cisco)</dc:creator>
  <cp:lastModifiedBy>shubham chougule</cp:lastModifiedBy>
  <cp:revision>2</cp:revision>
  <dcterms:created xsi:type="dcterms:W3CDTF">2022-02-10T12:17:36Z</dcterms:created>
  <dcterms:modified xsi:type="dcterms:W3CDTF">2022-09-13T12:23:27Z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74069000</vt:r8>
  </property>
  <property fmtid="{D5CDD505-2E9C-101B-9397-08002B2CF9AE}" pid="3" name="HiddenCategoryTags">
    <vt:lpwstr/>
  </property>
  <property fmtid="{D5CDD505-2E9C-101B-9397-08002B2CF9AE}" pid="4" name="InternalTags">
    <vt:lpwstr/>
  </property>
  <property fmtid="{D5CDD505-2E9C-101B-9397-08002B2CF9AE}" pid="5" name="CategoryTags">
    <vt:lpwstr/>
  </property>
  <property fmtid="{D5CDD505-2E9C-101B-9397-08002B2CF9AE}" pid="6" name="Applications">
    <vt:lpwstr/>
  </property>
  <property fmtid="{D5CDD505-2E9C-101B-9397-08002B2CF9AE}" pid="7" name="CampaignTags">
    <vt:lpwstr/>
  </property>
  <property fmtid="{D5CDD505-2E9C-101B-9397-08002B2CF9AE}" pid="8" name="ScenarioTags">
    <vt:lpwstr/>
  </property>
  <property fmtid="{D5CDD505-2E9C-101B-9397-08002B2CF9AE}" pid="9" name="ContentTypeId">
    <vt:lpwstr>0x010100AA3F7D94069FF64A86F7DFF56D60E3BE</vt:lpwstr>
  </property>
  <property fmtid="{D5CDD505-2E9C-101B-9397-08002B2CF9AE}" pid="10" name="FeatureTags">
    <vt:lpwstr/>
  </property>
  <property fmtid="{D5CDD505-2E9C-101B-9397-08002B2CF9AE}" pid="11" name="LocalizationTags">
    <vt:lpwstr/>
  </property>
</Properties>
</file>